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96" r:id="rId3"/>
    <p:sldId id="435" r:id="rId4"/>
    <p:sldId id="418" r:id="rId5"/>
    <p:sldId id="434" r:id="rId6"/>
    <p:sldId id="420" r:id="rId7"/>
    <p:sldId id="428" r:id="rId8"/>
    <p:sldId id="433" r:id="rId9"/>
    <p:sldId id="439" r:id="rId10"/>
    <p:sldId id="440" r:id="rId11"/>
    <p:sldId id="436" r:id="rId12"/>
    <p:sldId id="438" r:id="rId13"/>
    <p:sldId id="437" r:id="rId14"/>
    <p:sldId id="441" r:id="rId15"/>
    <p:sldId id="425" r:id="rId16"/>
  </p:sldIdLst>
  <p:sldSz cx="9144000" cy="6858000" type="screen4x3"/>
  <p:notesSz cx="7102475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r User Name" initials="YUN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9900"/>
    <a:srgbClr val="000066"/>
    <a:srgbClr val="DF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60727" autoAdjust="0"/>
  </p:normalViewPr>
  <p:slideViewPr>
    <p:cSldViewPr snapToGrid="0">
      <p:cViewPr varScale="1">
        <p:scale>
          <a:sx n="57" d="100"/>
          <a:sy n="57" d="100"/>
        </p:scale>
        <p:origin x="-2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934"/>
    </p:cViewPr>
  </p:sorterViewPr>
  <p:notesViewPr>
    <p:cSldViewPr snapToGrid="0">
      <p:cViewPr>
        <p:scale>
          <a:sx n="66" d="100"/>
          <a:sy n="66" d="100"/>
        </p:scale>
        <p:origin x="-2244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E48F3-C5AD-4172-B66E-C20B24C1EB4C}" type="doc">
      <dgm:prSet loTypeId="urn:microsoft.com/office/officeart/2005/8/layout/pyramid1" loCatId="pyramid" qsTypeId="urn:microsoft.com/office/officeart/2005/8/quickstyle/simple1" qsCatId="simple" csTypeId="urn:microsoft.com/office/officeart/2005/8/colors/accent6_5" csCatId="accent6" phldr="1"/>
      <dgm:spPr/>
    </dgm:pt>
    <dgm:pt modelId="{CF8B7575-27DA-4C78-98A1-A526DF9256AD}">
      <dgm:prSet phldrT="[Text]" custT="1"/>
      <dgm:spPr/>
      <dgm:t>
        <a:bodyPr/>
        <a:lstStyle/>
        <a:p>
          <a:endParaRPr lang="en-GB" sz="2400" dirty="0"/>
        </a:p>
      </dgm:t>
    </dgm:pt>
    <dgm:pt modelId="{8D0713B1-124F-420D-ACF2-0AA22C9E5893}" type="parTrans" cxnId="{EF8EB4E5-01E9-4D4D-97DC-9757DC2061F4}">
      <dgm:prSet/>
      <dgm:spPr/>
      <dgm:t>
        <a:bodyPr/>
        <a:lstStyle/>
        <a:p>
          <a:endParaRPr lang="en-GB"/>
        </a:p>
      </dgm:t>
    </dgm:pt>
    <dgm:pt modelId="{29B1643B-6378-413F-AE5B-5066C22CB5E7}" type="sibTrans" cxnId="{EF8EB4E5-01E9-4D4D-97DC-9757DC2061F4}">
      <dgm:prSet/>
      <dgm:spPr/>
      <dgm:t>
        <a:bodyPr/>
        <a:lstStyle/>
        <a:p>
          <a:endParaRPr lang="en-GB"/>
        </a:p>
      </dgm:t>
    </dgm:pt>
    <dgm:pt modelId="{8BB1476A-727E-4B4E-9074-BA679B92648C}">
      <dgm:prSet phldrT="[Text]"/>
      <dgm:spPr/>
      <dgm:t>
        <a:bodyPr/>
        <a:lstStyle/>
        <a:p>
          <a:r>
            <a:rPr lang="el-GR" dirty="0" smtClean="0"/>
            <a:t>Νόμοι</a:t>
          </a:r>
          <a:endParaRPr lang="en-GB" dirty="0"/>
        </a:p>
      </dgm:t>
    </dgm:pt>
    <dgm:pt modelId="{6ED78D0E-BCDD-469B-B0BD-2BEEF8B0AE06}" type="parTrans" cxnId="{76AC8C0D-B99E-469B-A4B0-5F08D144D3D4}">
      <dgm:prSet/>
      <dgm:spPr/>
      <dgm:t>
        <a:bodyPr/>
        <a:lstStyle/>
        <a:p>
          <a:endParaRPr lang="en-GB"/>
        </a:p>
      </dgm:t>
    </dgm:pt>
    <dgm:pt modelId="{23B7F173-A534-40AC-B2E4-4810C8BBB1A8}" type="sibTrans" cxnId="{76AC8C0D-B99E-469B-A4B0-5F08D144D3D4}">
      <dgm:prSet/>
      <dgm:spPr/>
      <dgm:t>
        <a:bodyPr/>
        <a:lstStyle/>
        <a:p>
          <a:endParaRPr lang="en-GB"/>
        </a:p>
      </dgm:t>
    </dgm:pt>
    <dgm:pt modelId="{3E1CBA06-262D-47F1-A87D-641291C47B95}">
      <dgm:prSet phldrT="[Text]"/>
      <dgm:spPr/>
      <dgm:t>
        <a:bodyPr/>
        <a:lstStyle/>
        <a:p>
          <a:r>
            <a:rPr lang="el-GR" dirty="0" smtClean="0"/>
            <a:t>Κανονισμοί</a:t>
          </a:r>
          <a:endParaRPr lang="en-GB" dirty="0"/>
        </a:p>
      </dgm:t>
    </dgm:pt>
    <dgm:pt modelId="{A4CCF522-55B8-40B3-A7FA-4E5F1F3FF85F}" type="parTrans" cxnId="{2EBECF2D-6D7A-4E9A-9DD7-C457B664248B}">
      <dgm:prSet/>
      <dgm:spPr/>
      <dgm:t>
        <a:bodyPr/>
        <a:lstStyle/>
        <a:p>
          <a:endParaRPr lang="en-GB"/>
        </a:p>
      </dgm:t>
    </dgm:pt>
    <dgm:pt modelId="{48E4FAA6-15D4-4258-AB20-2C1EE01E82A0}" type="sibTrans" cxnId="{2EBECF2D-6D7A-4E9A-9DD7-C457B664248B}">
      <dgm:prSet/>
      <dgm:spPr/>
      <dgm:t>
        <a:bodyPr/>
        <a:lstStyle/>
        <a:p>
          <a:endParaRPr lang="en-GB"/>
        </a:p>
      </dgm:t>
    </dgm:pt>
    <dgm:pt modelId="{C03478EE-A161-4AE9-83D7-C44C87D17F6D}" type="pres">
      <dgm:prSet presAssocID="{563E48F3-C5AD-4172-B66E-C20B24C1EB4C}" presName="Name0" presStyleCnt="0">
        <dgm:presLayoutVars>
          <dgm:dir/>
          <dgm:animLvl val="lvl"/>
          <dgm:resizeHandles val="exact"/>
        </dgm:presLayoutVars>
      </dgm:prSet>
      <dgm:spPr/>
    </dgm:pt>
    <dgm:pt modelId="{A939FEEC-5B83-4C64-9EE0-6D7C98397E89}" type="pres">
      <dgm:prSet presAssocID="{CF8B7575-27DA-4C78-98A1-A526DF9256AD}" presName="Name8" presStyleCnt="0"/>
      <dgm:spPr/>
    </dgm:pt>
    <dgm:pt modelId="{2C904447-514D-4CFC-9C9A-9E421E08842D}" type="pres">
      <dgm:prSet presAssocID="{CF8B7575-27DA-4C78-98A1-A526DF9256AD}" presName="level" presStyleLbl="node1" presStyleIdx="0" presStyleCnt="3" custScaleY="9719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6AD63E-331D-4EC7-A070-02AA8632CADA}" type="pres">
      <dgm:prSet presAssocID="{CF8B7575-27DA-4C78-98A1-A526DF9256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F36381-FF48-450D-8136-53B2517B59B2}" type="pres">
      <dgm:prSet presAssocID="{8BB1476A-727E-4B4E-9074-BA679B92648C}" presName="Name8" presStyleCnt="0"/>
      <dgm:spPr/>
    </dgm:pt>
    <dgm:pt modelId="{7DD0D9C8-724F-4D32-BF92-A664CB51C824}" type="pres">
      <dgm:prSet presAssocID="{8BB1476A-727E-4B4E-9074-BA679B92648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C9262A-8001-4D80-8830-EF81F2A613E9}" type="pres">
      <dgm:prSet presAssocID="{8BB1476A-727E-4B4E-9074-BA679B9264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3D3740-3207-4457-AA00-8E31EBD511BC}" type="pres">
      <dgm:prSet presAssocID="{3E1CBA06-262D-47F1-A87D-641291C47B95}" presName="Name8" presStyleCnt="0"/>
      <dgm:spPr/>
    </dgm:pt>
    <dgm:pt modelId="{15F44FD5-80BC-4E0C-9623-04D76B92306A}" type="pres">
      <dgm:prSet presAssocID="{3E1CBA06-262D-47F1-A87D-641291C47B9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5B4C12-609F-4AFF-AE02-935513184A84}" type="pres">
      <dgm:prSet presAssocID="{3E1CBA06-262D-47F1-A87D-641291C47B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CB77F3-CDCF-4F0A-B152-BB57CDFB6B23}" type="presOf" srcId="{8BB1476A-727E-4B4E-9074-BA679B92648C}" destId="{EBC9262A-8001-4D80-8830-EF81F2A613E9}" srcOrd="1" destOrd="0" presId="urn:microsoft.com/office/officeart/2005/8/layout/pyramid1"/>
    <dgm:cxn modelId="{EEF7123A-F96F-406D-88C7-4B36C0C1676D}" type="presOf" srcId="{563E48F3-C5AD-4172-B66E-C20B24C1EB4C}" destId="{C03478EE-A161-4AE9-83D7-C44C87D17F6D}" srcOrd="0" destOrd="0" presId="urn:microsoft.com/office/officeart/2005/8/layout/pyramid1"/>
    <dgm:cxn modelId="{027D58E0-B0F6-42BF-AFC9-429656B41295}" type="presOf" srcId="{8BB1476A-727E-4B4E-9074-BA679B92648C}" destId="{7DD0D9C8-724F-4D32-BF92-A664CB51C824}" srcOrd="0" destOrd="0" presId="urn:microsoft.com/office/officeart/2005/8/layout/pyramid1"/>
    <dgm:cxn modelId="{2EBECF2D-6D7A-4E9A-9DD7-C457B664248B}" srcId="{563E48F3-C5AD-4172-B66E-C20B24C1EB4C}" destId="{3E1CBA06-262D-47F1-A87D-641291C47B95}" srcOrd="2" destOrd="0" parTransId="{A4CCF522-55B8-40B3-A7FA-4E5F1F3FF85F}" sibTransId="{48E4FAA6-15D4-4258-AB20-2C1EE01E82A0}"/>
    <dgm:cxn modelId="{7F4C5B3C-E059-449E-8056-5EF853136D73}" type="presOf" srcId="{3E1CBA06-262D-47F1-A87D-641291C47B95}" destId="{855B4C12-609F-4AFF-AE02-935513184A84}" srcOrd="1" destOrd="0" presId="urn:microsoft.com/office/officeart/2005/8/layout/pyramid1"/>
    <dgm:cxn modelId="{EF8EB4E5-01E9-4D4D-97DC-9757DC2061F4}" srcId="{563E48F3-C5AD-4172-B66E-C20B24C1EB4C}" destId="{CF8B7575-27DA-4C78-98A1-A526DF9256AD}" srcOrd="0" destOrd="0" parTransId="{8D0713B1-124F-420D-ACF2-0AA22C9E5893}" sibTransId="{29B1643B-6378-413F-AE5B-5066C22CB5E7}"/>
    <dgm:cxn modelId="{0BEE8FBB-8341-4157-89A9-E33F1B058CA5}" type="presOf" srcId="{3E1CBA06-262D-47F1-A87D-641291C47B95}" destId="{15F44FD5-80BC-4E0C-9623-04D76B92306A}" srcOrd="0" destOrd="0" presId="urn:microsoft.com/office/officeart/2005/8/layout/pyramid1"/>
    <dgm:cxn modelId="{DD864AA7-3FA7-40C5-B217-EEFC7D0ACFF3}" type="presOf" srcId="{CF8B7575-27DA-4C78-98A1-A526DF9256AD}" destId="{2C904447-514D-4CFC-9C9A-9E421E08842D}" srcOrd="0" destOrd="0" presId="urn:microsoft.com/office/officeart/2005/8/layout/pyramid1"/>
    <dgm:cxn modelId="{76AC8C0D-B99E-469B-A4B0-5F08D144D3D4}" srcId="{563E48F3-C5AD-4172-B66E-C20B24C1EB4C}" destId="{8BB1476A-727E-4B4E-9074-BA679B92648C}" srcOrd="1" destOrd="0" parTransId="{6ED78D0E-BCDD-469B-B0BD-2BEEF8B0AE06}" sibTransId="{23B7F173-A534-40AC-B2E4-4810C8BBB1A8}"/>
    <dgm:cxn modelId="{3A1AFC2B-2483-4731-B667-A9810C07A1B9}" type="presOf" srcId="{CF8B7575-27DA-4C78-98A1-A526DF9256AD}" destId="{196AD63E-331D-4EC7-A070-02AA8632CADA}" srcOrd="1" destOrd="0" presId="urn:microsoft.com/office/officeart/2005/8/layout/pyramid1"/>
    <dgm:cxn modelId="{8EFC082A-291B-4E2D-8A4E-9AB077A770A1}" type="presParOf" srcId="{C03478EE-A161-4AE9-83D7-C44C87D17F6D}" destId="{A939FEEC-5B83-4C64-9EE0-6D7C98397E89}" srcOrd="0" destOrd="0" presId="urn:microsoft.com/office/officeart/2005/8/layout/pyramid1"/>
    <dgm:cxn modelId="{67E395AD-A537-46BE-9632-6F33993D2E88}" type="presParOf" srcId="{A939FEEC-5B83-4C64-9EE0-6D7C98397E89}" destId="{2C904447-514D-4CFC-9C9A-9E421E08842D}" srcOrd="0" destOrd="0" presId="urn:microsoft.com/office/officeart/2005/8/layout/pyramid1"/>
    <dgm:cxn modelId="{8546336C-57B2-4D58-8650-F6E2B6AFA8D8}" type="presParOf" srcId="{A939FEEC-5B83-4C64-9EE0-6D7C98397E89}" destId="{196AD63E-331D-4EC7-A070-02AA8632CADA}" srcOrd="1" destOrd="0" presId="urn:microsoft.com/office/officeart/2005/8/layout/pyramid1"/>
    <dgm:cxn modelId="{76EA4FFB-64C5-4C42-B172-E5435C5B893C}" type="presParOf" srcId="{C03478EE-A161-4AE9-83D7-C44C87D17F6D}" destId="{62F36381-FF48-450D-8136-53B2517B59B2}" srcOrd="1" destOrd="0" presId="urn:microsoft.com/office/officeart/2005/8/layout/pyramid1"/>
    <dgm:cxn modelId="{A2397105-966F-43A6-A980-9628464B1DF8}" type="presParOf" srcId="{62F36381-FF48-450D-8136-53B2517B59B2}" destId="{7DD0D9C8-724F-4D32-BF92-A664CB51C824}" srcOrd="0" destOrd="0" presId="urn:microsoft.com/office/officeart/2005/8/layout/pyramid1"/>
    <dgm:cxn modelId="{D217B006-50DB-4D0C-AC3B-85293FE872A9}" type="presParOf" srcId="{62F36381-FF48-450D-8136-53B2517B59B2}" destId="{EBC9262A-8001-4D80-8830-EF81F2A613E9}" srcOrd="1" destOrd="0" presId="urn:microsoft.com/office/officeart/2005/8/layout/pyramid1"/>
    <dgm:cxn modelId="{2EBA1269-8F1B-4168-BF3B-B194BFC09ABD}" type="presParOf" srcId="{C03478EE-A161-4AE9-83D7-C44C87D17F6D}" destId="{F23D3740-3207-4457-AA00-8E31EBD511BC}" srcOrd="2" destOrd="0" presId="urn:microsoft.com/office/officeart/2005/8/layout/pyramid1"/>
    <dgm:cxn modelId="{1264DE36-2804-478B-9D5E-7A95E05C4033}" type="presParOf" srcId="{F23D3740-3207-4457-AA00-8E31EBD511BC}" destId="{15F44FD5-80BC-4E0C-9623-04D76B92306A}" srcOrd="0" destOrd="0" presId="urn:microsoft.com/office/officeart/2005/8/layout/pyramid1"/>
    <dgm:cxn modelId="{69C836C3-A496-42B3-A535-EF5047B75037}" type="presParOf" srcId="{F23D3740-3207-4457-AA00-8E31EBD511BC}" destId="{855B4C12-609F-4AFF-AE02-935513184A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4447-514D-4CFC-9C9A-9E421E08842D}">
      <dsp:nvSpPr>
        <dsp:cNvPr id="0" name=""/>
        <dsp:cNvSpPr/>
      </dsp:nvSpPr>
      <dsp:spPr>
        <a:xfrm>
          <a:off x="2503104" y="0"/>
          <a:ext cx="2432816" cy="485940"/>
        </a:xfrm>
        <a:prstGeom prst="trapezoid">
          <a:avLst>
            <a:gd name="adj" fmla="val 250321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2503104" y="0"/>
        <a:ext cx="2432816" cy="485940"/>
      </dsp:txXfrm>
    </dsp:sp>
    <dsp:sp modelId="{7DD0D9C8-724F-4D32-BF92-A664CB51C824}">
      <dsp:nvSpPr>
        <dsp:cNvPr id="0" name=""/>
        <dsp:cNvSpPr/>
      </dsp:nvSpPr>
      <dsp:spPr>
        <a:xfrm>
          <a:off x="1251552" y="485940"/>
          <a:ext cx="4935920" cy="499979"/>
        </a:xfrm>
        <a:prstGeom prst="trapezoid">
          <a:avLst>
            <a:gd name="adj" fmla="val 250321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Νόμοι</a:t>
          </a:r>
          <a:endParaRPr lang="en-GB" sz="3000" kern="1200" dirty="0"/>
        </a:p>
      </dsp:txBody>
      <dsp:txXfrm>
        <a:off x="2115338" y="485940"/>
        <a:ext cx="3208348" cy="499979"/>
      </dsp:txXfrm>
    </dsp:sp>
    <dsp:sp modelId="{15F44FD5-80BC-4E0C-9623-04D76B92306A}">
      <dsp:nvSpPr>
        <dsp:cNvPr id="0" name=""/>
        <dsp:cNvSpPr/>
      </dsp:nvSpPr>
      <dsp:spPr>
        <a:xfrm>
          <a:off x="0" y="985920"/>
          <a:ext cx="7439024" cy="499979"/>
        </a:xfrm>
        <a:prstGeom prst="trapezoid">
          <a:avLst>
            <a:gd name="adj" fmla="val 250321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Κανονισμοί</a:t>
          </a:r>
          <a:endParaRPr lang="en-GB" sz="3000" kern="1200" dirty="0"/>
        </a:p>
      </dsp:txBody>
      <dsp:txXfrm>
        <a:off x="1301829" y="985920"/>
        <a:ext cx="4835366" cy="49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CEDFE-623B-4502-9BD4-146EF55F19E7}" type="datetimeFigureOut">
              <a:rPr lang="en-US" smtClean="0"/>
              <a:pPr/>
              <a:t>5/6/18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27ECF-A990-4F25-850E-7546D5E4C9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02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A235FE8-73E5-48CE-BD73-12F15EBAF1BB}" type="datetimeFigureOut">
              <a:rPr lang="el-GR"/>
              <a:pPr>
                <a:defRPr/>
              </a:pPr>
              <a:t>5/6/18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552D9EB-5842-4072-A8B4-FE47DB913DE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3343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9B39A-52D5-4B06-A91C-053A2317CA3E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5F112-73FA-4F7C-BCA8-50EC512EBEE1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5F707-60DF-494F-AEBE-2D3FEF1934FF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22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F9268-23BB-49EB-A1B9-97E415BB2B47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2D9EB-5842-4072-A8B4-FE47DB913DE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 kef 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988665"/>
            <a:ext cx="9144000" cy="287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9 - Θέση ημερομηνίας"/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1ο Συνέδριο InfoCom Security 2011</a:t>
            </a:r>
            <a:endParaRPr lang="en-US" sz="12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61DA7-E185-4121-B718-26B88AB6901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10" name="Picture 9" descr="Head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841248"/>
          </a:xfrm>
          <a:prstGeom prst="rect">
            <a:avLst/>
          </a:prstGeom>
        </p:spPr>
      </p:pic>
      <p:pic>
        <p:nvPicPr>
          <p:cNvPr id="12" name="Picture 11" descr="adae_logoxcf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3721" y="0"/>
            <a:ext cx="1040279" cy="86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0" i="1" smtClean="0"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1259-A78F-4007-A24F-D9E0DFE9FCA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0FD6-E0C3-46FA-AB87-29F0A856634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" y="6365174"/>
            <a:ext cx="9144000" cy="492826"/>
          </a:xfrm>
          <a:prstGeom prst="rect">
            <a:avLst/>
          </a:prstGeom>
        </p:spPr>
      </p:pic>
      <p:pic>
        <p:nvPicPr>
          <p:cNvPr id="12" name="Picture 11" descr="Head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841248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65289" y="1001889"/>
            <a:ext cx="8664222" cy="5116689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" y="150460"/>
            <a:ext cx="6558844" cy="504295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553200" y="638968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B8AE0E-940A-4FEE-AF2D-C3EF80BA46D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365125"/>
          </a:xfrm>
        </p:spPr>
        <p:txBody>
          <a:bodyPr/>
          <a:lstStyle>
            <a:lvl1pPr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pic>
        <p:nvPicPr>
          <p:cNvPr id="13" name="Picture 12" descr="adae_logoxcf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3721" y="0"/>
            <a:ext cx="1040279" cy="866899"/>
          </a:xfrm>
          <a:prstGeom prst="rect">
            <a:avLst/>
          </a:prstGeom>
        </p:spPr>
      </p:pic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0" i="1" smtClean="0"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B4DC-4B13-48F5-BB4A-90D11BC4D00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0" i="1" smtClean="0"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DF2B-B98E-403E-A355-4C0020B8C7E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0" i="1" smtClean="0"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8C14-D576-4246-95A5-324B6CA01EC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0" i="1" smtClean="0"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A2E1-E7E5-40F0-8A5A-E144A9EF639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0" i="1" smtClean="0"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2FF2-97B7-47E8-9947-3C7422ABFC9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0" i="1" smtClean="0"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0F76-F3BA-4384-828A-5E0B3CAF74C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b="0" i="1" smtClean="0"/>
            </a:lvl1pPr>
          </a:lstStyle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4AF-988A-420F-A945-DED7560574E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7o INFOCOM SECURITY CONFERENCE  Αθήνα 29 - 30 Μαρτίου 2017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GB" b="0" i="1" smtClean="0"/>
            </a:lvl1pPr>
          </a:lstStyle>
          <a:p>
            <a:pPr>
              <a:defRPr/>
            </a:pPr>
            <a:r>
              <a:rPr lang="el-GR" i="0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0894E1-F403-4205-87EE-597608C2867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50232-A520-4DCD-9F61-114984C7B460}" type="slidenum">
              <a:rPr lang="el-GR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0" y="76201"/>
            <a:ext cx="8351837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Αρχή Διασφάλισης του Απορρήτου των Επικοινωνιών</a:t>
            </a:r>
            <a:endParaRPr lang="en-GB" sz="28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3108325"/>
            <a:ext cx="9144000" cy="82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l-GR" sz="2400" b="1" dirty="0">
                <a:latin typeface="Calibri" pitchFamily="34" charset="0"/>
              </a:rPr>
              <a:t>Τρακάδας Παναγιώτης, </a:t>
            </a:r>
            <a:r>
              <a:rPr lang="el-GR" b="1" dirty="0">
                <a:latin typeface="Calibri" pitchFamily="34" charset="0"/>
              </a:rPr>
              <a:t>Αν</a:t>
            </a:r>
            <a:r>
              <a:rPr lang="en-US" b="1" dirty="0">
                <a:latin typeface="Calibri" pitchFamily="34" charset="0"/>
              </a:rPr>
              <a:t>.</a:t>
            </a:r>
            <a:r>
              <a:rPr lang="el-GR" b="1" dirty="0">
                <a:latin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</a:rPr>
              <a:t>Καθηγητής, Τ</a:t>
            </a:r>
            <a:r>
              <a:rPr lang="en-US" b="1" dirty="0" smtClean="0">
                <a:latin typeface="Calibri" pitchFamily="34" charset="0"/>
              </a:rPr>
              <a:t>.</a:t>
            </a:r>
            <a:r>
              <a:rPr lang="el-GR" b="1" dirty="0" smtClean="0">
                <a:latin typeface="Calibri" pitchFamily="34" charset="0"/>
              </a:rPr>
              <a:t>Ε</a:t>
            </a:r>
            <a:r>
              <a:rPr lang="en-US" b="1" dirty="0" smtClean="0">
                <a:latin typeface="Calibri" pitchFamily="34" charset="0"/>
              </a:rPr>
              <a:t>.</a:t>
            </a:r>
            <a:r>
              <a:rPr lang="el-GR" b="1" dirty="0" smtClean="0">
                <a:latin typeface="Calibri" pitchFamily="34" charset="0"/>
              </a:rPr>
              <a:t>Ι</a:t>
            </a:r>
            <a:r>
              <a:rPr lang="en-US" b="1" dirty="0" smtClean="0">
                <a:latin typeface="Calibri" pitchFamily="34" charset="0"/>
              </a:rPr>
              <a:t>.</a:t>
            </a:r>
            <a:r>
              <a:rPr lang="el-GR" b="1" dirty="0" smtClean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Στερεάς </a:t>
            </a:r>
            <a:r>
              <a:rPr lang="el-GR" b="1" dirty="0" smtClean="0">
                <a:latin typeface="Calibri" pitchFamily="34" charset="0"/>
              </a:rPr>
              <a:t>Ελλάδας</a:t>
            </a:r>
            <a:endParaRPr lang="en-US" b="1" dirty="0" smtClean="0">
              <a:latin typeface="Calibri" pitchFamily="34" charset="0"/>
            </a:endParaRPr>
          </a:p>
          <a:p>
            <a:pPr algn="r" eaLnBrk="0" hangingPunct="0"/>
            <a:r>
              <a:rPr lang="el-GR" sz="2400" b="1" dirty="0" smtClean="0">
                <a:latin typeface="Calibri" pitchFamily="34" charset="0"/>
              </a:rPr>
              <a:t>Μανιάτης Σωτήρης, </a:t>
            </a:r>
            <a:r>
              <a:rPr lang="el-GR" b="1" dirty="0" smtClean="0">
                <a:latin typeface="Calibri" pitchFamily="34" charset="0"/>
              </a:rPr>
              <a:t> Ειδικό Επιστημονικό Προσωπικό, ΑΔΑΕ</a:t>
            </a:r>
          </a:p>
        </p:txBody>
      </p:sp>
      <p:pic>
        <p:nvPicPr>
          <p:cNvPr id="8" name="Picture 7" descr="adae_logoxc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199"/>
            <a:ext cx="1993650" cy="1661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5157" y="1162735"/>
            <a:ext cx="6667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0066"/>
                </a:solidFill>
              </a:rPr>
              <a:t>Αντιμετώπιση Ευπαθειών του Πρωτοκόλλου </a:t>
            </a:r>
            <a:r>
              <a:rPr lang="en-US" sz="2800" b="1" dirty="0" smtClean="0">
                <a:solidFill>
                  <a:srgbClr val="000066"/>
                </a:solidFill>
              </a:rPr>
              <a:t>SS7 </a:t>
            </a:r>
            <a:r>
              <a:rPr lang="el-GR" sz="2800" b="1" dirty="0" smtClean="0">
                <a:solidFill>
                  <a:srgbClr val="000066"/>
                </a:solidFill>
              </a:rPr>
              <a:t>σε Δίκτυα Κινητής Τηλεφωνίας</a:t>
            </a:r>
            <a:endParaRPr lang="en-GB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7" name="2 - Τίτλος"/>
          <p:cNvSpPr>
            <a:spLocks noGrp="1"/>
          </p:cNvSpPr>
          <p:nvPr>
            <p:ph type="title"/>
          </p:nvPr>
        </p:nvSpPr>
        <p:spPr>
          <a:xfrm>
            <a:off x="1" y="150460"/>
            <a:ext cx="8187558" cy="504295"/>
          </a:xfrm>
        </p:spPr>
        <p:txBody>
          <a:bodyPr/>
          <a:lstStyle/>
          <a:p>
            <a:r>
              <a:rPr lang="el-GR" dirty="0" smtClean="0"/>
              <a:t>Το πρωτόκολλο </a:t>
            </a:r>
            <a:r>
              <a:rPr lang="en-US" dirty="0" smtClean="0"/>
              <a:t>SS7</a:t>
            </a:r>
            <a:r>
              <a:rPr lang="el-GR" dirty="0" smtClean="0"/>
              <a:t> – Απειλές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135117" y="5559985"/>
            <a:ext cx="697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Πηγή:</a:t>
            </a:r>
            <a:r>
              <a:rPr lang="en-US" dirty="0" smtClean="0"/>
              <a:t> “</a:t>
            </a:r>
            <a:r>
              <a:rPr lang="en-US" i="1" dirty="0" smtClean="0"/>
              <a:t>SS7 Vulnerabilities and Attack Exposure Report</a:t>
            </a:r>
            <a:r>
              <a:rPr lang="en-US" dirty="0" smtClean="0"/>
              <a:t>”, Positive Technologies, 2018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522" t="71559" r="84380"/>
          <a:stretch>
            <a:fillRect/>
          </a:stretch>
        </p:blipFill>
        <p:spPr bwMode="auto">
          <a:xfrm>
            <a:off x="739228" y="4372303"/>
            <a:ext cx="659731" cy="9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885005"/>
            <a:ext cx="4610101" cy="338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5300" y="2529112"/>
            <a:ext cx="4775200" cy="28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Δεξιό άγκιστρο"/>
          <p:cNvSpPr/>
          <p:nvPr/>
        </p:nvSpPr>
        <p:spPr>
          <a:xfrm>
            <a:off x="3035300" y="2679410"/>
            <a:ext cx="215900" cy="7747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4" name="13 - Ευθύγραμμο βέλος σύνδεσης"/>
          <p:cNvCxnSpPr>
            <a:stCxn id="12" idx="1"/>
          </p:cNvCxnSpPr>
          <p:nvPr/>
        </p:nvCxnSpPr>
        <p:spPr>
          <a:xfrm>
            <a:off x="3251200" y="3066760"/>
            <a:ext cx="1116084" cy="12118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65289" y="1001889"/>
            <a:ext cx="8664222" cy="52307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l-GR" sz="3500" dirty="0" smtClean="0"/>
              <a:t>Παρακολούθηση κίνησης σε πραγματικό χρόνο</a:t>
            </a:r>
          </a:p>
          <a:p>
            <a:pPr lvl="1">
              <a:lnSpc>
                <a:spcPct val="90000"/>
              </a:lnSpc>
            </a:pPr>
            <a:r>
              <a:rPr lang="el-GR" sz="3000" dirty="0" smtClean="0"/>
              <a:t>Φιλτράρισμα Μηνυμάτων</a:t>
            </a:r>
            <a:endParaRPr lang="en-US" sz="3000" dirty="0" smtClean="0"/>
          </a:p>
          <a:p>
            <a:pPr lvl="1">
              <a:lnSpc>
                <a:spcPct val="90000"/>
              </a:lnSpc>
            </a:pPr>
            <a:r>
              <a:rPr lang="el-GR" sz="3000" dirty="0" smtClean="0"/>
              <a:t>Σε ποιους κόμβους; Στα άκρα του δικτύου; </a:t>
            </a:r>
            <a:r>
              <a:rPr lang="en-US" sz="3000" dirty="0" smtClean="0"/>
              <a:t>SS7 firewall</a:t>
            </a:r>
            <a:r>
              <a:rPr lang="el-GR" sz="3000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el-GR" sz="3500" dirty="0" smtClean="0"/>
              <a:t>Διατήρηση αρχείων καταγραφής </a:t>
            </a:r>
          </a:p>
          <a:p>
            <a:pPr lvl="1">
              <a:lnSpc>
                <a:spcPct val="90000"/>
              </a:lnSpc>
            </a:pPr>
            <a:r>
              <a:rPr lang="el-GR" sz="3000" dirty="0" smtClean="0"/>
              <a:t>Εισερχόμενη και εξερχόμενη κίνηση </a:t>
            </a:r>
          </a:p>
          <a:p>
            <a:pPr lvl="1">
              <a:lnSpc>
                <a:spcPct val="90000"/>
              </a:lnSpc>
            </a:pPr>
            <a:r>
              <a:rPr lang="el-GR" sz="3000" dirty="0" smtClean="0"/>
              <a:t>Για πόσο χρόνο; Όγκος δεδομένων; Κόστος…</a:t>
            </a:r>
          </a:p>
          <a:p>
            <a:pPr>
              <a:lnSpc>
                <a:spcPct val="90000"/>
              </a:lnSpc>
            </a:pPr>
            <a:r>
              <a:rPr lang="el-GR" sz="3500" dirty="0" smtClean="0"/>
              <a:t>Δυνατότητα ανάλυσης αρχείων καταγραφής</a:t>
            </a:r>
          </a:p>
          <a:p>
            <a:pPr lvl="1">
              <a:lnSpc>
                <a:spcPct val="90000"/>
              </a:lnSpc>
            </a:pPr>
            <a:r>
              <a:rPr lang="el-GR" sz="3000" dirty="0" smtClean="0"/>
              <a:t>Στατιστική ανάλυση / </a:t>
            </a:r>
            <a:r>
              <a:rPr lang="en-US" sz="3000" dirty="0" smtClean="0"/>
              <a:t>Stateful analysis</a:t>
            </a:r>
            <a:endParaRPr lang="el-GR" sz="3000" dirty="0" smtClean="0"/>
          </a:p>
          <a:p>
            <a:pPr lvl="1">
              <a:lnSpc>
                <a:spcPct val="90000"/>
              </a:lnSpc>
            </a:pPr>
            <a:r>
              <a:rPr lang="el-GR" sz="3000" dirty="0" smtClean="0"/>
              <a:t>Εύρεση ανωμαλιών και αποκλίσεων από τον «μέσο όρο»</a:t>
            </a:r>
          </a:p>
          <a:p>
            <a:pPr lvl="1">
              <a:lnSpc>
                <a:spcPct val="90000"/>
              </a:lnSpc>
            </a:pPr>
            <a:r>
              <a:rPr lang="el-GR" sz="3000" dirty="0" smtClean="0"/>
              <a:t>Συσχετισμός δικτύου προέλευσης με συνδρομητή</a:t>
            </a:r>
            <a:endParaRPr lang="en-US" sz="3000" dirty="0" smtClean="0"/>
          </a:p>
          <a:p>
            <a:pPr lvl="1">
              <a:lnSpc>
                <a:spcPct val="90000"/>
              </a:lnSpc>
            </a:pPr>
            <a:r>
              <a:rPr lang="el-GR" sz="3000" dirty="0" smtClean="0"/>
              <a:t>Ανάλυση Περιστατικών Ασφάλειας</a:t>
            </a:r>
          </a:p>
          <a:p>
            <a:pPr>
              <a:lnSpc>
                <a:spcPct val="90000"/>
              </a:lnSpc>
            </a:pPr>
            <a:r>
              <a:rPr lang="el-GR" sz="3500" dirty="0" smtClean="0"/>
              <a:t>Ειδικά μέτρα προστασίας</a:t>
            </a:r>
          </a:p>
          <a:p>
            <a:pPr lvl="1">
              <a:lnSpc>
                <a:spcPct val="90000"/>
              </a:lnSpc>
            </a:pPr>
            <a:r>
              <a:rPr lang="el-GR" sz="3000" dirty="0" smtClean="0"/>
              <a:t>Ενεργοποίηση </a:t>
            </a:r>
            <a:r>
              <a:rPr lang="en-US" sz="3000" dirty="0" smtClean="0"/>
              <a:t>SMS Home Routing</a:t>
            </a:r>
          </a:p>
          <a:p>
            <a:pPr lvl="1">
              <a:lnSpc>
                <a:spcPct val="90000"/>
              </a:lnSpc>
            </a:pPr>
            <a:r>
              <a:rPr lang="el-GR" sz="3000" dirty="0" smtClean="0"/>
              <a:t>Αποφυγή </a:t>
            </a:r>
            <a:r>
              <a:rPr lang="en-US" sz="3000" dirty="0" smtClean="0"/>
              <a:t>Optimal Call Routing</a:t>
            </a:r>
            <a:endParaRPr lang="el-GR" sz="30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" y="150460"/>
            <a:ext cx="7840716" cy="504295"/>
          </a:xfrm>
        </p:spPr>
        <p:txBody>
          <a:bodyPr/>
          <a:lstStyle/>
          <a:p>
            <a:r>
              <a:rPr lang="el-GR" sz="3000" dirty="0" smtClean="0"/>
              <a:t>Το πρωτόκολλο </a:t>
            </a:r>
            <a:r>
              <a:rPr lang="en-US" sz="3000" dirty="0" smtClean="0"/>
              <a:t>SS7</a:t>
            </a:r>
            <a:r>
              <a:rPr lang="el-GR" sz="3000" dirty="0" smtClean="0"/>
              <a:t> – Αντιμετώπιση Ευπαθειών</a:t>
            </a:r>
            <a:endParaRPr lang="el-GR" sz="3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10" name="2 - Τίτλος"/>
          <p:cNvSpPr>
            <a:spLocks noGrp="1"/>
          </p:cNvSpPr>
          <p:nvPr>
            <p:ph type="title"/>
          </p:nvPr>
        </p:nvSpPr>
        <p:spPr>
          <a:xfrm>
            <a:off x="1" y="150460"/>
            <a:ext cx="8187558" cy="504295"/>
          </a:xfrm>
        </p:spPr>
        <p:txBody>
          <a:bodyPr/>
          <a:lstStyle/>
          <a:p>
            <a:r>
              <a:rPr lang="el-GR" sz="3000" dirty="0" smtClean="0"/>
              <a:t>Το πρωτόκολλο </a:t>
            </a:r>
            <a:r>
              <a:rPr lang="en-US" sz="3000" dirty="0" smtClean="0"/>
              <a:t>SS7</a:t>
            </a:r>
            <a:r>
              <a:rPr lang="el-GR" sz="3000" dirty="0" smtClean="0"/>
              <a:t> – Αντιμετώπιση Ευπαθειών</a:t>
            </a:r>
            <a:endParaRPr lang="el-G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169" y="1120016"/>
            <a:ext cx="8436721" cy="407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1135117" y="5559985"/>
            <a:ext cx="697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Πηγή:</a:t>
            </a:r>
            <a:r>
              <a:rPr lang="en-US" dirty="0" smtClean="0"/>
              <a:t> “</a:t>
            </a:r>
            <a:r>
              <a:rPr lang="en-US" i="1" dirty="0" smtClean="0"/>
              <a:t>Signalling Security in Telecom SS7/Diameter/5G – EU level assessment of the current situation</a:t>
            </a:r>
            <a:r>
              <a:rPr lang="en-US" dirty="0" smtClean="0"/>
              <a:t>”, ENISA, March 2018</a:t>
            </a:r>
            <a:endParaRPr lang="el-GR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65289" y="1001889"/>
            <a:ext cx="8664222" cy="5272787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Τεχνικές Συστάσεις </a:t>
            </a:r>
            <a:r>
              <a:rPr lang="en-US" dirty="0" smtClean="0"/>
              <a:t>GSMA</a:t>
            </a:r>
            <a:endParaRPr lang="el-GR" dirty="0" smtClean="0"/>
          </a:p>
          <a:p>
            <a:pPr lvl="1"/>
            <a:r>
              <a:rPr lang="en-US" dirty="0" smtClean="0"/>
              <a:t>GSMA FS.11 SS7 Interconnect Security Monitoring and Firewall Guidelines</a:t>
            </a:r>
          </a:p>
          <a:p>
            <a:pPr lvl="2"/>
            <a:r>
              <a:rPr lang="el-GR" dirty="0" smtClean="0"/>
              <a:t>Τρεις Κύριες Κατηγορίες Μηνυμάτων Σηματοδοσίας</a:t>
            </a:r>
          </a:p>
          <a:p>
            <a:pPr lvl="3"/>
            <a:r>
              <a:rPr lang="el-GR" dirty="0" smtClean="0"/>
              <a:t>Κατηγορία 1: μηνύματα εντός του δικτύου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block)</a:t>
            </a:r>
            <a:endParaRPr lang="el-GR" dirty="0" smtClean="0"/>
          </a:p>
          <a:p>
            <a:pPr lvl="3"/>
            <a:r>
              <a:rPr lang="el-GR" dirty="0" smtClean="0"/>
              <a:t>Κατηγορία 2: μηνύματα από </a:t>
            </a:r>
            <a:r>
              <a:rPr lang="en-US" dirty="0" smtClean="0"/>
              <a:t>home network (intra-packet analysis)</a:t>
            </a:r>
            <a:endParaRPr lang="el-GR" dirty="0" smtClean="0"/>
          </a:p>
          <a:p>
            <a:pPr lvl="3"/>
            <a:r>
              <a:rPr lang="el-GR" dirty="0" smtClean="0"/>
              <a:t>Κατηγορία 3: μηνύματα από </a:t>
            </a:r>
            <a:r>
              <a:rPr lang="en-US" dirty="0" smtClean="0"/>
              <a:t>visited network (advanced inter-packet analysis)</a:t>
            </a:r>
          </a:p>
          <a:p>
            <a:pPr lvl="1"/>
            <a:r>
              <a:rPr lang="en-US" dirty="0" smtClean="0"/>
              <a:t>GSMA FS.07 SS7 and SIGTRAN Network Security Issues</a:t>
            </a:r>
          </a:p>
          <a:p>
            <a:pPr lvl="1"/>
            <a:r>
              <a:rPr lang="en-US" dirty="0" smtClean="0"/>
              <a:t>GSMA IR.71 SMS SS7 Fraud Prevention</a:t>
            </a:r>
          </a:p>
          <a:p>
            <a:pPr lvl="1"/>
            <a:r>
              <a:rPr lang="en-US" dirty="0" smtClean="0"/>
              <a:t>GSMA IR.82 SS7 Security Network Implementation Guidelines</a:t>
            </a:r>
          </a:p>
          <a:p>
            <a:r>
              <a:rPr lang="en-US" dirty="0" smtClean="0"/>
              <a:t>Global Titles </a:t>
            </a:r>
            <a:r>
              <a:rPr lang="el-GR" dirty="0" smtClean="0"/>
              <a:t>(</a:t>
            </a:r>
            <a:r>
              <a:rPr lang="en-US" dirty="0" smtClean="0"/>
              <a:t>GT) Black Lists</a:t>
            </a:r>
            <a:endParaRPr lang="el-GR" dirty="0" smtClean="0"/>
          </a:p>
          <a:p>
            <a:r>
              <a:rPr lang="el-GR" dirty="0" smtClean="0"/>
              <a:t>Συνεργασία και ανταλλαγή πληροφοριών με άλλους παρόχους</a:t>
            </a:r>
          </a:p>
          <a:p>
            <a:r>
              <a:rPr lang="el-GR" dirty="0" smtClean="0"/>
              <a:t>Ανταλλαγή σηματοδοσίας μέσω συγκεκριμένων «ασφαλών» καναλιών με σημαντικούς διασυνδεδεμένους παρόχους</a:t>
            </a:r>
            <a:endParaRPr lang="en-US" dirty="0" smtClean="0"/>
          </a:p>
          <a:p>
            <a:r>
              <a:rPr lang="el-GR" dirty="0" smtClean="0"/>
              <a:t>Αποφυγή λαθών διαμόρφωσης</a:t>
            </a:r>
            <a:r>
              <a:rPr lang="en-US" dirty="0" smtClean="0"/>
              <a:t> </a:t>
            </a:r>
            <a:r>
              <a:rPr lang="el-GR" dirty="0" smtClean="0"/>
              <a:t>δικτύου</a:t>
            </a:r>
            <a:endParaRPr lang="en-US" dirty="0" smtClean="0"/>
          </a:p>
          <a:p>
            <a:r>
              <a:rPr lang="el-GR" i="1" dirty="0" smtClean="0"/>
              <a:t>Συμμόρφωση με Κανονιστικό Πλαίσιο ...</a:t>
            </a:r>
            <a:endParaRPr lang="en-US" i="1" dirty="0" smtClean="0"/>
          </a:p>
          <a:p>
            <a:pPr lvl="1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" y="150460"/>
            <a:ext cx="8187558" cy="504295"/>
          </a:xfrm>
        </p:spPr>
        <p:txBody>
          <a:bodyPr/>
          <a:lstStyle/>
          <a:p>
            <a:r>
              <a:rPr lang="el-GR" sz="3000" dirty="0" smtClean="0"/>
              <a:t>Το πρωτόκολλο </a:t>
            </a:r>
            <a:r>
              <a:rPr lang="en-US" sz="3000" dirty="0" smtClean="0"/>
              <a:t>SS7</a:t>
            </a:r>
            <a:r>
              <a:rPr lang="el-GR" sz="3000" dirty="0" smtClean="0"/>
              <a:t> – Αντιμετώπιση Ευπαθειών</a:t>
            </a:r>
            <a:endParaRPr lang="el-GR" sz="3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65289" y="1001889"/>
            <a:ext cx="8664222" cy="5373511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Κανονιστικό Πλαίσιο ΑΔΑΕ</a:t>
            </a:r>
          </a:p>
          <a:p>
            <a:pPr lvl="1"/>
            <a:r>
              <a:rPr lang="el-GR" dirty="0" smtClean="0"/>
              <a:t>Απόφαση 165/2011, Άρθρο 10 «Πολιτική Ασφάλειας Δικτύου», παρ. 10.3.4 </a:t>
            </a:r>
            <a:r>
              <a:rPr lang="el-GR" sz="2200" dirty="0" smtClean="0"/>
              <a:t>«… </a:t>
            </a:r>
            <a:r>
              <a:rPr lang="el-GR" sz="2200" i="1" dirty="0" smtClean="0"/>
              <a:t>το υπόχρεο πρόσωπο οφείλει να επιλέγει, να ενεργοποιεί και να παραμετροποιεί όλους τους κατάλληλους μηχανισμούς ασφάλειας, εκμεταλλευόμενο τις δυνατότητες και μεθόδους ασφάλειας που διαθέτουν (αναφέρεται ενδεικτικά η κρυπτογράφηση), τις διεθνείς, ευρέως αποδεκτές πρακτικές και πρότυπα…</a:t>
            </a:r>
            <a:r>
              <a:rPr lang="el-GR" sz="2200" dirty="0" smtClean="0"/>
              <a:t>»</a:t>
            </a:r>
            <a:endParaRPr lang="el-GR" dirty="0" smtClean="0"/>
          </a:p>
          <a:p>
            <a:r>
              <a:rPr lang="el-GR" dirty="0" smtClean="0"/>
              <a:t>Ερωτηματολόγιο προς παρόχους (2015)</a:t>
            </a:r>
          </a:p>
          <a:p>
            <a:pPr lvl="1"/>
            <a:r>
              <a:rPr lang="el-GR" dirty="0" smtClean="0"/>
              <a:t>Παράγοντες που σχετίζονται με ευπάθειες δικτύων 2</a:t>
            </a:r>
            <a:r>
              <a:rPr lang="en-US" dirty="0" smtClean="0"/>
              <a:t>G/3G (</a:t>
            </a:r>
            <a:r>
              <a:rPr lang="el-GR" dirty="0" smtClean="0"/>
              <a:t>αλγόριθμοι κρυπτογράφησης, αλγόριθμοι αυθεντικοποίησης, …)</a:t>
            </a:r>
          </a:p>
          <a:p>
            <a:pPr lvl="1"/>
            <a:r>
              <a:rPr lang="el-GR" dirty="0" smtClean="0"/>
              <a:t>Παράγοντες που σχετίζονται με ευπάθειες πρωτόκολλου </a:t>
            </a:r>
            <a:r>
              <a:rPr lang="en-US" dirty="0" smtClean="0"/>
              <a:t>SS7</a:t>
            </a:r>
            <a:endParaRPr lang="el-GR" dirty="0" smtClean="0"/>
          </a:p>
          <a:p>
            <a:r>
              <a:rPr lang="el-GR" dirty="0" smtClean="0"/>
              <a:t>Συστάσεις Σκανδιναβικών χωρών (2015) και επικοινωνία με </a:t>
            </a:r>
            <a:r>
              <a:rPr lang="en-US" dirty="0" smtClean="0"/>
              <a:t>ENISA</a:t>
            </a:r>
            <a:endParaRPr lang="el-GR" dirty="0" smtClean="0"/>
          </a:p>
          <a:p>
            <a:r>
              <a:rPr lang="el-GR" dirty="0" smtClean="0"/>
              <a:t>Απάντηση σε Ερωτηματολόγιο της Ευρωπαϊκής Επιτροπής (2016) μέσω Υπουργείου Ψηφιακής Πολιτικής</a:t>
            </a:r>
          </a:p>
          <a:p>
            <a:r>
              <a:rPr lang="el-GR" b="1" dirty="0" smtClean="0"/>
              <a:t>Τεχνική Σύσταση της ΑΔΑΕ για την Αντιμετώπιση Ευπαθειών Δικτύων Κινητής Τηλεφωνίας (2017)</a:t>
            </a:r>
          </a:p>
          <a:p>
            <a:pPr lvl="1"/>
            <a:r>
              <a:rPr lang="el-GR" dirty="0" smtClean="0"/>
              <a:t>Διαβούλευση με ΕΕΤΤ/παρόχους (2016-2017)</a:t>
            </a:r>
          </a:p>
          <a:p>
            <a:pPr lvl="1"/>
            <a:r>
              <a:rPr lang="el-GR" dirty="0" smtClean="0"/>
              <a:t>Ανακοίνωση Σεπτ. 2017 (όχι δημόσια διαθέσιμη)</a:t>
            </a:r>
          </a:p>
          <a:p>
            <a:r>
              <a:rPr lang="el-GR" dirty="0" smtClean="0"/>
              <a:t>Στο μέλλον:</a:t>
            </a:r>
          </a:p>
          <a:p>
            <a:pPr lvl="1"/>
            <a:r>
              <a:rPr lang="el-GR" dirty="0" smtClean="0"/>
              <a:t>Συνεργασία με άλλους φορείς (Ευρωπαϊκή Επιτροπή, </a:t>
            </a:r>
            <a:r>
              <a:rPr lang="en-US" dirty="0" smtClean="0"/>
              <a:t>ENISA, </a:t>
            </a:r>
            <a:r>
              <a:rPr lang="el-GR" dirty="0" smtClean="0"/>
              <a:t>ρυθμιστικές αρχές)</a:t>
            </a:r>
          </a:p>
          <a:p>
            <a:pPr lvl="1"/>
            <a:r>
              <a:rPr lang="el-GR" dirty="0" smtClean="0"/>
              <a:t>Εποπτεία, Καταγραφή Κατάστασης, Παρεμβάσεις</a:t>
            </a:r>
            <a:endParaRPr lang="en-US" dirty="0" smtClean="0"/>
          </a:p>
          <a:p>
            <a:pPr lvl="1"/>
            <a:r>
              <a:rPr lang="el-GR" dirty="0" smtClean="0"/>
              <a:t>Μελέτη πρωτόκολλων σηματοδοσίας δικτύων νέας γενιάς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" y="150460"/>
            <a:ext cx="8187558" cy="504295"/>
          </a:xfrm>
        </p:spPr>
        <p:txBody>
          <a:bodyPr/>
          <a:lstStyle/>
          <a:p>
            <a:r>
              <a:rPr lang="el-GR" dirty="0" smtClean="0"/>
              <a:t>Ο ρόλος της ΑΔΑΕ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4 - Θέση αριθμού διαφάνειας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D40FB-2366-4A18-B2C9-8D169CDC995A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8979" y="987536"/>
            <a:ext cx="3754315" cy="31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- TextBox"/>
          <p:cNvSpPr txBox="1"/>
          <p:nvPr/>
        </p:nvSpPr>
        <p:spPr>
          <a:xfrm>
            <a:off x="1016000" y="4990444"/>
            <a:ext cx="708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Ευχαριστούμε για την προσοχή σας !!! 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213848" y="4235823"/>
            <a:ext cx="255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www.adae.gr</a:t>
            </a:r>
            <a:endParaRPr lang="el-GR" sz="3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4 - Θέση αριθμού διαφάνειας"/>
          <p:cNvSpPr>
            <a:spLocks noGrp="1"/>
          </p:cNvSpPr>
          <p:nvPr>
            <p:ph type="sldNum" sz="quarter" idx="11"/>
          </p:nvPr>
        </p:nvSpPr>
        <p:spPr bwMode="auto">
          <a:xfrm>
            <a:off x="6565231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94B47-D47C-4249-A0D6-A3849455E45D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641811" y="4775768"/>
            <a:ext cx="772713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400" kern="0" dirty="0" smtClean="0"/>
              <a:t>Αυτοί οι κανονισμοί επιβάλλουν την εφαρμογή </a:t>
            </a:r>
          </a:p>
          <a:p>
            <a:pPr marL="355600" indent="-355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kern="0" dirty="0" smtClean="0"/>
              <a:t>Οργανωτικών Δομών </a:t>
            </a:r>
          </a:p>
          <a:p>
            <a:pPr marL="355600" indent="-355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kern="0" dirty="0" smtClean="0"/>
              <a:t>Τεχνικών Μέτρων </a:t>
            </a:r>
          </a:p>
          <a:p>
            <a:pPr marL="355600" indent="-3556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kern="0" dirty="0" smtClean="0"/>
              <a:t>Διαδικασιών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35500" y="2514600"/>
            <a:ext cx="3810000" cy="2082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b="1" dirty="0" smtClean="0"/>
              <a:t>Απόφαση </a:t>
            </a:r>
            <a:r>
              <a:rPr lang="en-US" sz="2000" b="1" dirty="0" smtClean="0"/>
              <a:t>205/2013</a:t>
            </a:r>
            <a:endParaRPr lang="en-GB" sz="2000" b="1" dirty="0" smtClean="0"/>
          </a:p>
          <a:p>
            <a:pPr algn="ctr"/>
            <a:r>
              <a:rPr lang="el-GR" sz="2000" kern="0" dirty="0" smtClean="0"/>
              <a:t>Κανονισμός για την </a:t>
            </a:r>
            <a:endParaRPr lang="en-GB" sz="2000" kern="0" dirty="0" smtClean="0"/>
          </a:p>
          <a:p>
            <a:pPr algn="ctr"/>
            <a:r>
              <a:rPr lang="el-GR" sz="2000" b="1" u="sng" kern="0" dirty="0" smtClean="0"/>
              <a:t>Ασφάλεια και την Ακεραιότητα </a:t>
            </a:r>
            <a:r>
              <a:rPr lang="el-GR" sz="2000" b="1" kern="0" dirty="0" smtClean="0"/>
              <a:t>Δικτύων και Υπηρεσιών Ηλεκτρονικών Επικοινωνιών</a:t>
            </a:r>
          </a:p>
          <a:p>
            <a:pPr algn="ctr"/>
            <a:r>
              <a:rPr lang="el-GR" sz="2000" kern="0" dirty="0" smtClean="0"/>
              <a:t>(ΦΕΚ 1742/Β/15.7.2013)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9037" y="2526893"/>
            <a:ext cx="3840718" cy="21213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b="1" dirty="0" smtClean="0"/>
              <a:t>Απόφαση </a:t>
            </a:r>
            <a:r>
              <a:rPr lang="en-US" sz="2000" b="1" dirty="0" smtClean="0"/>
              <a:t>165/2011</a:t>
            </a:r>
            <a:endParaRPr lang="en-GB" sz="2000" b="1" dirty="0" smtClean="0"/>
          </a:p>
          <a:p>
            <a:pPr algn="ctr"/>
            <a:r>
              <a:rPr lang="el-GR" sz="2000" b="1" kern="0" dirty="0" smtClean="0"/>
              <a:t>Κανονισμός  για τη </a:t>
            </a:r>
            <a:endParaRPr lang="en-GB" sz="2000" b="1" kern="0" dirty="0" smtClean="0"/>
          </a:p>
          <a:p>
            <a:pPr algn="ctr"/>
            <a:r>
              <a:rPr lang="el-GR" sz="2000" b="1" kern="0" dirty="0" smtClean="0"/>
              <a:t>Διασφάλιση του </a:t>
            </a:r>
            <a:r>
              <a:rPr lang="el-GR" sz="2000" b="1" u="sng" kern="0" dirty="0" smtClean="0"/>
              <a:t>Απορρήτου</a:t>
            </a:r>
            <a:r>
              <a:rPr lang="el-GR" sz="2000" b="1" kern="0" dirty="0" smtClean="0"/>
              <a:t> των Ηλεκτρονικών Επικοινωνιών.</a:t>
            </a:r>
          </a:p>
          <a:p>
            <a:pPr algn="ctr"/>
            <a:r>
              <a:rPr lang="el-GR" sz="2000" kern="0" dirty="0" smtClean="0"/>
              <a:t>(ΦΕΚ 2715/Β/17.11.2011)</a:t>
            </a:r>
            <a:endParaRPr lang="el-GR" sz="2000" kern="0" dirty="0" smtClean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8350" y="917575"/>
            <a:ext cx="7439025" cy="1485900"/>
            <a:chOff x="768350" y="917575"/>
            <a:chExt cx="7439025" cy="1485900"/>
          </a:xfrm>
        </p:grpSpPr>
        <p:graphicFrame>
          <p:nvGraphicFramePr>
            <p:cNvPr id="11" name="Diagram 10"/>
            <p:cNvGraphicFramePr/>
            <p:nvPr/>
          </p:nvGraphicFramePr>
          <p:xfrm>
            <a:off x="768350" y="917575"/>
            <a:ext cx="7439025" cy="14859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064657" y="925285"/>
              <a:ext cx="4767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/>
                <a:t>Σύνταγμα / Ενωσιακό Δίκαιο </a:t>
              </a:r>
              <a:endParaRPr lang="en-GB" sz="2800" dirty="0"/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16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Νομοθετικό Πλαίσιο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Δημοσιότητα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5828"/>
          <a:stretch>
            <a:fillRect/>
          </a:stretch>
        </p:blipFill>
        <p:spPr bwMode="auto">
          <a:xfrm>
            <a:off x="149823" y="930794"/>
            <a:ext cx="6100251" cy="45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b="5694"/>
          <a:stretch>
            <a:fillRect/>
          </a:stretch>
        </p:blipFill>
        <p:spPr bwMode="auto">
          <a:xfrm>
            <a:off x="615207" y="1162627"/>
            <a:ext cx="5904216" cy="445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b="4672"/>
          <a:stretch>
            <a:fillRect/>
          </a:stretch>
        </p:blipFill>
        <p:spPr bwMode="auto">
          <a:xfrm>
            <a:off x="1090609" y="1363523"/>
            <a:ext cx="5933189" cy="452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b="5094"/>
          <a:stretch>
            <a:fillRect/>
          </a:stretch>
        </p:blipFill>
        <p:spPr bwMode="auto">
          <a:xfrm>
            <a:off x="1507729" y="1571946"/>
            <a:ext cx="5899936" cy="44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t="2965" b="3917"/>
          <a:stretch>
            <a:fillRect/>
          </a:stretch>
        </p:blipFill>
        <p:spPr bwMode="auto">
          <a:xfrm>
            <a:off x="1784215" y="1854988"/>
            <a:ext cx="5935037" cy="442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4 - Θέση αριθμού διαφάνειας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28277-65F0-4EF2-8377-0FC3F7042BDD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dirty="0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265289" y="1021985"/>
            <a:ext cx="8664222" cy="5116689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Γενικές Πληροφορίες</a:t>
            </a:r>
          </a:p>
          <a:p>
            <a:pPr lvl="1"/>
            <a:r>
              <a:rPr lang="el-GR" dirty="0" smtClean="0"/>
              <a:t>Σύνολο πρωτοκόλλων για παροχή υπηρεσιών σε δίκτυα</a:t>
            </a:r>
            <a:r>
              <a:rPr lang="en-US" dirty="0" smtClean="0"/>
              <a:t> </a:t>
            </a:r>
            <a:r>
              <a:rPr lang="el-GR" dirty="0" smtClean="0"/>
              <a:t>σταθερής και κινητής τηλεφωνίας</a:t>
            </a:r>
          </a:p>
          <a:p>
            <a:pPr lvl="1"/>
            <a:r>
              <a:rPr lang="el-GR" dirty="0" smtClean="0"/>
              <a:t>Αναπτύχθηκε στις δεκαετίες 70 και 80</a:t>
            </a:r>
          </a:p>
          <a:p>
            <a:pPr lvl="1"/>
            <a:r>
              <a:rPr lang="el-GR" dirty="0" smtClean="0"/>
              <a:t>Χρησιμοποιείται στα δίκτυα κινητής </a:t>
            </a:r>
            <a:r>
              <a:rPr lang="en-US" dirty="0" smtClean="0"/>
              <a:t>2G/3G</a:t>
            </a:r>
            <a:endParaRPr lang="el-GR" dirty="0" smtClean="0"/>
          </a:p>
          <a:p>
            <a:pPr lvl="2"/>
            <a:r>
              <a:rPr lang="en-US" dirty="0" smtClean="0"/>
              <a:t>4G</a:t>
            </a:r>
            <a:r>
              <a:rPr lang="el-GR" dirty="0" smtClean="0"/>
              <a:t>/5</a:t>
            </a:r>
            <a:r>
              <a:rPr lang="en-US" dirty="0" smtClean="0"/>
              <a:t>G </a:t>
            </a:r>
            <a:r>
              <a:rPr lang="el-GR" dirty="0" smtClean="0"/>
              <a:t>– </a:t>
            </a:r>
            <a:r>
              <a:rPr lang="en-US" dirty="0" smtClean="0"/>
              <a:t>DIAMETER / ... </a:t>
            </a:r>
            <a:endParaRPr lang="el-GR" dirty="0" smtClean="0"/>
          </a:p>
          <a:p>
            <a:r>
              <a:rPr lang="en-US" dirty="0" smtClean="0"/>
              <a:t> </a:t>
            </a:r>
            <a:r>
              <a:rPr lang="el-GR" dirty="0" smtClean="0"/>
              <a:t>Βασική Αιτία Ευπαθειών</a:t>
            </a:r>
          </a:p>
          <a:p>
            <a:pPr lvl="1"/>
            <a:r>
              <a:rPr lang="el-GR" dirty="0" smtClean="0"/>
              <a:t>περιβάλλον εμπιστοσύνης </a:t>
            </a:r>
            <a:r>
              <a:rPr lang="el-GR" dirty="0" smtClean="0">
                <a:sym typeface="Wingdings" pitchFamily="2" charset="2"/>
              </a:rPr>
              <a:t> </a:t>
            </a:r>
            <a:r>
              <a:rPr lang="el-GR" dirty="0" smtClean="0"/>
              <a:t>ανοιχτό περιβάλλον</a:t>
            </a:r>
          </a:p>
          <a:p>
            <a:pPr lvl="2"/>
            <a:r>
              <a:rPr lang="el-GR" dirty="0" smtClean="0"/>
              <a:t>Παγκοσμίως: 5 δις χρήστες, 2000 πάροχοι, 220 χώρες (πηγή: </a:t>
            </a:r>
            <a:r>
              <a:rPr lang="en-US" dirty="0" smtClean="0"/>
              <a:t>GSMA)</a:t>
            </a:r>
            <a:endParaRPr lang="el-GR" dirty="0" smtClean="0"/>
          </a:p>
          <a:p>
            <a:pPr lvl="1"/>
            <a:r>
              <a:rPr lang="el-GR" dirty="0" smtClean="0"/>
              <a:t>Έλλειψη μηχανισμών ασφάλειας (αυθεντικοποίηση)</a:t>
            </a:r>
          </a:p>
          <a:p>
            <a:pPr lvl="1"/>
            <a:r>
              <a:rPr lang="el-GR" dirty="0" smtClean="0"/>
              <a:t>Πάροχοι: τηλεπικοινωνιακοί, περιεχομένου, υπηρεσίες που βασίζονται στον εντοπισμό θέσης, υπηρεσίες προστιθέμενης αξίας,</a:t>
            </a:r>
            <a:r>
              <a:rPr lang="en-US" dirty="0" smtClean="0"/>
              <a:t> 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16" name="1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</a:t>
            </a:r>
            <a:r>
              <a:rPr lang="en-US" dirty="0" smtClean="0"/>
              <a:t>SS7</a:t>
            </a:r>
            <a:r>
              <a:rPr lang="el-GR" dirty="0" smtClean="0"/>
              <a:t> – Γενικά</a:t>
            </a:r>
            <a:endParaRPr lang="el-GR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150460"/>
            <a:ext cx="6852975" cy="504295"/>
          </a:xfrm>
        </p:spPr>
        <p:txBody>
          <a:bodyPr/>
          <a:lstStyle/>
          <a:p>
            <a:r>
              <a:rPr lang="el-GR" dirty="0" smtClean="0"/>
              <a:t>Το πρωτόκολλο </a:t>
            </a:r>
            <a:r>
              <a:rPr lang="en-US" dirty="0" smtClean="0"/>
              <a:t>SS7</a:t>
            </a:r>
            <a:r>
              <a:rPr lang="el-GR" dirty="0" smtClean="0"/>
              <a:t> –</a:t>
            </a:r>
            <a:r>
              <a:rPr lang="en-US" dirty="0" smtClean="0"/>
              <a:t> </a:t>
            </a:r>
            <a:r>
              <a:rPr lang="el-GR" dirty="0" smtClean="0"/>
              <a:t>Αρχιτεκτονική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7" name="6 - Ορθογώνιο"/>
          <p:cNvSpPr/>
          <p:nvPr/>
        </p:nvSpPr>
        <p:spPr>
          <a:xfrm>
            <a:off x="331611" y="1788607"/>
            <a:ext cx="2540547" cy="3012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870301" y="1800330"/>
            <a:ext cx="2540547" cy="3012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802734" y="1798657"/>
            <a:ext cx="2086878" cy="13850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6804414" y="3387941"/>
            <a:ext cx="2086878" cy="13850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10 - Σύννεφο"/>
          <p:cNvSpPr/>
          <p:nvPr/>
        </p:nvSpPr>
        <p:spPr>
          <a:xfrm>
            <a:off x="1105339" y="2783404"/>
            <a:ext cx="917420" cy="9200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l-GR" dirty="0"/>
          </a:p>
        </p:txBody>
      </p:sp>
      <p:sp>
        <p:nvSpPr>
          <p:cNvPr id="12" name="11 - Σύννεφο"/>
          <p:cNvSpPr/>
          <p:nvPr/>
        </p:nvSpPr>
        <p:spPr>
          <a:xfrm>
            <a:off x="4724299" y="2785084"/>
            <a:ext cx="917420" cy="9200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l-GR" dirty="0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2260883" y="3058399"/>
            <a:ext cx="443587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GW</a:t>
            </a:r>
            <a:endParaRPr lang="el-GR" sz="1100" dirty="0"/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4051160" y="3061120"/>
            <a:ext cx="443587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GW</a:t>
            </a:r>
            <a:endParaRPr lang="el-GR" sz="1100" dirty="0"/>
          </a:p>
        </p:txBody>
      </p:sp>
      <p:cxnSp>
        <p:nvCxnSpPr>
          <p:cNvPr id="17" name="16 - Ευθεία γραμμή σύνδεσης"/>
          <p:cNvCxnSpPr>
            <a:stCxn id="11" idx="0"/>
            <a:endCxn id="13" idx="1"/>
          </p:cNvCxnSpPr>
          <p:nvPr/>
        </p:nvCxnSpPr>
        <p:spPr>
          <a:xfrm flipV="1">
            <a:off x="2021994" y="3240382"/>
            <a:ext cx="238889" cy="3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>
            <a:stCxn id="13" idx="3"/>
            <a:endCxn id="15" idx="1"/>
          </p:cNvCxnSpPr>
          <p:nvPr/>
        </p:nvCxnSpPr>
        <p:spPr>
          <a:xfrm>
            <a:off x="2704470" y="3240382"/>
            <a:ext cx="1346690" cy="2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>
            <a:stCxn id="15" idx="3"/>
            <a:endCxn id="12" idx="2"/>
          </p:cNvCxnSpPr>
          <p:nvPr/>
        </p:nvCxnSpPr>
        <p:spPr>
          <a:xfrm>
            <a:off x="4494747" y="3243103"/>
            <a:ext cx="232398" cy="1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Έλλειψη"/>
          <p:cNvSpPr/>
          <p:nvPr/>
        </p:nvSpPr>
        <p:spPr>
          <a:xfrm>
            <a:off x="3235568" y="3165231"/>
            <a:ext cx="161305" cy="1516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22 - TextBox"/>
          <p:cNvSpPr txBox="1"/>
          <p:nvPr/>
        </p:nvSpPr>
        <p:spPr>
          <a:xfrm>
            <a:off x="2813548" y="2713055"/>
            <a:ext cx="1108968" cy="43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SS7 Interconnect</a:t>
            </a:r>
            <a:endParaRPr lang="el-GR" sz="1100" b="1" dirty="0"/>
          </a:p>
        </p:txBody>
      </p:sp>
      <p:sp>
        <p:nvSpPr>
          <p:cNvPr id="24" name="23 - Στρογγυλεμένο ορθογώνιο"/>
          <p:cNvSpPr/>
          <p:nvPr/>
        </p:nvSpPr>
        <p:spPr>
          <a:xfrm>
            <a:off x="4260502" y="4007340"/>
            <a:ext cx="584728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SMSC</a:t>
            </a:r>
            <a:endParaRPr lang="el-GR" sz="1100" dirty="0"/>
          </a:p>
        </p:txBody>
      </p:sp>
      <p:sp>
        <p:nvSpPr>
          <p:cNvPr id="25" name="24 - Στρογγυλεμένο ορθογώνιο"/>
          <p:cNvSpPr/>
          <p:nvPr/>
        </p:nvSpPr>
        <p:spPr>
          <a:xfrm>
            <a:off x="4315767" y="2079731"/>
            <a:ext cx="443587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HLR</a:t>
            </a:r>
            <a:endParaRPr lang="el-GR" sz="1100" dirty="0"/>
          </a:p>
        </p:txBody>
      </p:sp>
      <p:sp>
        <p:nvSpPr>
          <p:cNvPr id="27" name="26 - Στρογγυλεμένο ορθογώνιο"/>
          <p:cNvSpPr/>
          <p:nvPr/>
        </p:nvSpPr>
        <p:spPr>
          <a:xfrm>
            <a:off x="5365819" y="2073032"/>
            <a:ext cx="754435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MSC/VLR</a:t>
            </a:r>
            <a:endParaRPr lang="el-GR" sz="1100" dirty="0"/>
          </a:p>
        </p:txBody>
      </p:sp>
      <p:sp>
        <p:nvSpPr>
          <p:cNvPr id="28" name="27 - Στρογγυλεμένο ορθογώνιο"/>
          <p:cNvSpPr/>
          <p:nvPr/>
        </p:nvSpPr>
        <p:spPr>
          <a:xfrm>
            <a:off x="5447880" y="4014039"/>
            <a:ext cx="754435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MSC/VLR</a:t>
            </a:r>
            <a:endParaRPr lang="el-GR" sz="1100" dirty="0"/>
          </a:p>
        </p:txBody>
      </p:sp>
      <p:cxnSp>
        <p:nvCxnSpPr>
          <p:cNvPr id="30" name="29 - Ευθεία γραμμή σύνδεσης"/>
          <p:cNvCxnSpPr>
            <a:endCxn id="25" idx="2"/>
          </p:cNvCxnSpPr>
          <p:nvPr/>
        </p:nvCxnSpPr>
        <p:spPr>
          <a:xfrm rot="16200000" flipV="1">
            <a:off x="4490441" y="2490818"/>
            <a:ext cx="450229" cy="355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>
            <a:endCxn id="24" idx="0"/>
          </p:cNvCxnSpPr>
          <p:nvPr/>
        </p:nvCxnSpPr>
        <p:spPr>
          <a:xfrm rot="10800000" flipV="1">
            <a:off x="4552866" y="3647554"/>
            <a:ext cx="431116" cy="35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>
            <a:endCxn id="27" idx="2"/>
          </p:cNvCxnSpPr>
          <p:nvPr/>
        </p:nvCxnSpPr>
        <p:spPr>
          <a:xfrm rot="5400000" flipH="1" flipV="1">
            <a:off x="5411376" y="2562265"/>
            <a:ext cx="456927" cy="206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>
            <a:endCxn id="28" idx="0"/>
          </p:cNvCxnSpPr>
          <p:nvPr/>
        </p:nvCxnSpPr>
        <p:spPr>
          <a:xfrm rot="16200000" flipH="1">
            <a:off x="5427290" y="3616231"/>
            <a:ext cx="426774" cy="3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- Στρογγυλεμένο ορθογώνιο"/>
          <p:cNvSpPr/>
          <p:nvPr/>
        </p:nvSpPr>
        <p:spPr>
          <a:xfrm>
            <a:off x="604577" y="4029112"/>
            <a:ext cx="584728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SMSC</a:t>
            </a:r>
            <a:endParaRPr lang="el-GR" sz="1100" dirty="0"/>
          </a:p>
        </p:txBody>
      </p:sp>
      <p:sp>
        <p:nvSpPr>
          <p:cNvPr id="42" name="41 - Στρογγυλεμένο ορθογώνιο"/>
          <p:cNvSpPr/>
          <p:nvPr/>
        </p:nvSpPr>
        <p:spPr>
          <a:xfrm>
            <a:off x="659842" y="2101503"/>
            <a:ext cx="443587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HLR</a:t>
            </a:r>
            <a:endParaRPr lang="el-GR" sz="1100" dirty="0"/>
          </a:p>
        </p:txBody>
      </p:sp>
      <p:sp>
        <p:nvSpPr>
          <p:cNvPr id="43" name="42 - Στρογγυλεμένο ορθογώνιο"/>
          <p:cNvSpPr/>
          <p:nvPr/>
        </p:nvSpPr>
        <p:spPr>
          <a:xfrm>
            <a:off x="1709894" y="2094804"/>
            <a:ext cx="754435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MSC/VLR</a:t>
            </a:r>
            <a:endParaRPr lang="el-GR" sz="1100" dirty="0"/>
          </a:p>
        </p:txBody>
      </p:sp>
      <p:sp>
        <p:nvSpPr>
          <p:cNvPr id="44" name="43 - Στρογγυλεμένο ορθογώνιο"/>
          <p:cNvSpPr/>
          <p:nvPr/>
        </p:nvSpPr>
        <p:spPr>
          <a:xfrm>
            <a:off x="1791955" y="4035811"/>
            <a:ext cx="754435" cy="363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MSC/VLR</a:t>
            </a:r>
            <a:endParaRPr lang="el-GR" sz="1100" dirty="0"/>
          </a:p>
        </p:txBody>
      </p:sp>
      <p:cxnSp>
        <p:nvCxnSpPr>
          <p:cNvPr id="45" name="44 - Ευθεία γραμμή σύνδεσης"/>
          <p:cNvCxnSpPr>
            <a:endCxn id="42" idx="2"/>
          </p:cNvCxnSpPr>
          <p:nvPr/>
        </p:nvCxnSpPr>
        <p:spPr>
          <a:xfrm rot="16200000" flipV="1">
            <a:off x="834516" y="2512590"/>
            <a:ext cx="450229" cy="355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εία γραμμή σύνδεσης"/>
          <p:cNvCxnSpPr>
            <a:endCxn id="41" idx="0"/>
          </p:cNvCxnSpPr>
          <p:nvPr/>
        </p:nvCxnSpPr>
        <p:spPr>
          <a:xfrm rot="10800000" flipV="1">
            <a:off x="896941" y="3669326"/>
            <a:ext cx="431116" cy="35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- Ευθεία γραμμή σύνδεσης"/>
          <p:cNvCxnSpPr>
            <a:endCxn id="43" idx="2"/>
          </p:cNvCxnSpPr>
          <p:nvPr/>
        </p:nvCxnSpPr>
        <p:spPr>
          <a:xfrm rot="5400000" flipH="1" flipV="1">
            <a:off x="1755451" y="2584037"/>
            <a:ext cx="456927" cy="206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εία γραμμή σύνδεσης"/>
          <p:cNvCxnSpPr>
            <a:endCxn id="44" idx="0"/>
          </p:cNvCxnSpPr>
          <p:nvPr/>
        </p:nvCxnSpPr>
        <p:spPr>
          <a:xfrm rot="16200000" flipH="1">
            <a:off x="1771365" y="3638003"/>
            <a:ext cx="426774" cy="368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- TextBox"/>
          <p:cNvSpPr txBox="1"/>
          <p:nvPr/>
        </p:nvSpPr>
        <p:spPr>
          <a:xfrm>
            <a:off x="976375" y="4855027"/>
            <a:ext cx="1108968" cy="26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 smtClean="0"/>
              <a:t>Πάροχος Α</a:t>
            </a:r>
          </a:p>
        </p:txBody>
      </p:sp>
      <p:sp>
        <p:nvSpPr>
          <p:cNvPr id="50" name="49 - TextBox"/>
          <p:cNvSpPr txBox="1"/>
          <p:nvPr/>
        </p:nvSpPr>
        <p:spPr>
          <a:xfrm>
            <a:off x="4494972" y="4876800"/>
            <a:ext cx="1108968" cy="26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 smtClean="0"/>
              <a:t>Πάροχος Β</a:t>
            </a:r>
          </a:p>
        </p:txBody>
      </p:sp>
      <p:sp>
        <p:nvSpPr>
          <p:cNvPr id="51" name="50 - TextBox"/>
          <p:cNvSpPr txBox="1"/>
          <p:nvPr/>
        </p:nvSpPr>
        <p:spPr>
          <a:xfrm>
            <a:off x="8294924" y="1823776"/>
            <a:ext cx="418374" cy="26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b="1" dirty="0" smtClean="0"/>
              <a:t>2</a:t>
            </a:r>
            <a:r>
              <a:rPr lang="en-US" sz="1100" b="1" dirty="0" smtClean="0"/>
              <a:t>G</a:t>
            </a:r>
            <a:endParaRPr lang="el-GR" sz="1100" b="1" dirty="0" smtClean="0"/>
          </a:p>
        </p:txBody>
      </p:sp>
      <p:sp>
        <p:nvSpPr>
          <p:cNvPr id="52" name="51 - TextBox"/>
          <p:cNvSpPr txBox="1"/>
          <p:nvPr/>
        </p:nvSpPr>
        <p:spPr>
          <a:xfrm>
            <a:off x="8296598" y="4468167"/>
            <a:ext cx="418374" cy="26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3G</a:t>
            </a:r>
            <a:endParaRPr lang="el-GR" sz="1100" b="1" dirty="0" smtClean="0"/>
          </a:p>
        </p:txBody>
      </p:sp>
      <p:grpSp>
        <p:nvGrpSpPr>
          <p:cNvPr id="57" name="56 - Ομάδα"/>
          <p:cNvGrpSpPr/>
          <p:nvPr/>
        </p:nvGrpSpPr>
        <p:grpSpPr>
          <a:xfrm>
            <a:off x="7656836" y="2049868"/>
            <a:ext cx="898928" cy="872840"/>
            <a:chOff x="7415684" y="2180492"/>
            <a:chExt cx="895969" cy="867503"/>
          </a:xfrm>
        </p:grpSpPr>
        <p:sp>
          <p:nvSpPr>
            <p:cNvPr id="54" name="53 - Εξάγωνο"/>
            <p:cNvSpPr/>
            <p:nvPr/>
          </p:nvSpPr>
          <p:spPr>
            <a:xfrm>
              <a:off x="7415684" y="2180492"/>
              <a:ext cx="492369" cy="422031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5" name="54 - Εξάγωνο"/>
            <p:cNvSpPr/>
            <p:nvPr/>
          </p:nvSpPr>
          <p:spPr>
            <a:xfrm>
              <a:off x="7819284" y="2393180"/>
              <a:ext cx="492369" cy="422031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56" name="55 - Εξάγωνο"/>
            <p:cNvSpPr/>
            <p:nvPr/>
          </p:nvSpPr>
          <p:spPr>
            <a:xfrm>
              <a:off x="7419044" y="2625964"/>
              <a:ext cx="492369" cy="422031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grpSp>
        <p:nvGrpSpPr>
          <p:cNvPr id="58" name="57 - Ομάδα"/>
          <p:cNvGrpSpPr/>
          <p:nvPr/>
        </p:nvGrpSpPr>
        <p:grpSpPr>
          <a:xfrm>
            <a:off x="7728849" y="3669327"/>
            <a:ext cx="898928" cy="872840"/>
            <a:chOff x="7415684" y="2180492"/>
            <a:chExt cx="895969" cy="867503"/>
          </a:xfrm>
        </p:grpSpPr>
        <p:sp>
          <p:nvSpPr>
            <p:cNvPr id="59" name="58 - Εξάγωνο"/>
            <p:cNvSpPr/>
            <p:nvPr/>
          </p:nvSpPr>
          <p:spPr>
            <a:xfrm>
              <a:off x="7415684" y="2180492"/>
              <a:ext cx="492369" cy="422031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0" name="59 - Εξάγωνο"/>
            <p:cNvSpPr/>
            <p:nvPr/>
          </p:nvSpPr>
          <p:spPr>
            <a:xfrm>
              <a:off x="7819284" y="2393180"/>
              <a:ext cx="492369" cy="422031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61" name="60 - Εξάγωνο"/>
            <p:cNvSpPr/>
            <p:nvPr/>
          </p:nvSpPr>
          <p:spPr>
            <a:xfrm>
              <a:off x="7419044" y="2625964"/>
              <a:ext cx="492369" cy="422031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63" name="62 - Στρογγύλεμα μίας γωνίας ορθογωνίου"/>
          <p:cNvSpPr/>
          <p:nvPr/>
        </p:nvSpPr>
        <p:spPr>
          <a:xfrm>
            <a:off x="6993653" y="2069960"/>
            <a:ext cx="332690" cy="82903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BSC</a:t>
            </a:r>
            <a:endParaRPr lang="el-GR" sz="1100" dirty="0"/>
          </a:p>
        </p:txBody>
      </p:sp>
      <p:sp>
        <p:nvSpPr>
          <p:cNvPr id="64" name="63 - Στρογγύλεμα μίας γωνίας ορθογωνίου"/>
          <p:cNvSpPr/>
          <p:nvPr/>
        </p:nvSpPr>
        <p:spPr>
          <a:xfrm>
            <a:off x="7105859" y="3709516"/>
            <a:ext cx="332690" cy="82903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RNC</a:t>
            </a:r>
            <a:endParaRPr lang="el-GR" sz="1100" dirty="0"/>
          </a:p>
        </p:txBody>
      </p:sp>
      <p:cxnSp>
        <p:nvCxnSpPr>
          <p:cNvPr id="66" name="65 - Ευθεία γραμμή σύνδεσης"/>
          <p:cNvCxnSpPr>
            <a:stCxn id="27" idx="3"/>
            <a:endCxn id="63" idx="1"/>
          </p:cNvCxnSpPr>
          <p:nvPr/>
        </p:nvCxnSpPr>
        <p:spPr>
          <a:xfrm>
            <a:off x="6120254" y="2255015"/>
            <a:ext cx="873399" cy="229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- Ευθεία γραμμή σύνδεσης"/>
          <p:cNvCxnSpPr>
            <a:stCxn id="28" idx="3"/>
            <a:endCxn id="64" idx="1"/>
          </p:cNvCxnSpPr>
          <p:nvPr/>
        </p:nvCxnSpPr>
        <p:spPr>
          <a:xfrm flipV="1">
            <a:off x="6202315" y="4124033"/>
            <a:ext cx="903544" cy="71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- Ευθεία γραμμή σύνδεσης"/>
          <p:cNvCxnSpPr>
            <a:stCxn id="63" idx="3"/>
            <a:endCxn id="54" idx="3"/>
          </p:cNvCxnSpPr>
          <p:nvPr/>
        </p:nvCxnSpPr>
        <p:spPr>
          <a:xfrm flipV="1">
            <a:off x="7326343" y="2262182"/>
            <a:ext cx="330493" cy="222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- Ευθεία γραμμή σύνδεσης"/>
          <p:cNvCxnSpPr>
            <a:stCxn id="63" idx="3"/>
            <a:endCxn id="56" idx="3"/>
          </p:cNvCxnSpPr>
          <p:nvPr/>
        </p:nvCxnSpPr>
        <p:spPr>
          <a:xfrm>
            <a:off x="7326343" y="2484477"/>
            <a:ext cx="333864" cy="22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- Ευθεία γραμμή σύνδεσης"/>
          <p:cNvCxnSpPr>
            <a:stCxn id="63" idx="3"/>
            <a:endCxn id="55" idx="0"/>
          </p:cNvCxnSpPr>
          <p:nvPr/>
        </p:nvCxnSpPr>
        <p:spPr>
          <a:xfrm flipV="1">
            <a:off x="7326343" y="2476178"/>
            <a:ext cx="1229421" cy="8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- Ευθεία γραμμή σύνδεσης"/>
          <p:cNvCxnSpPr>
            <a:stCxn id="64" idx="3"/>
            <a:endCxn id="59" idx="3"/>
          </p:cNvCxnSpPr>
          <p:nvPr/>
        </p:nvCxnSpPr>
        <p:spPr>
          <a:xfrm flipV="1">
            <a:off x="7438549" y="3881641"/>
            <a:ext cx="290300" cy="24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- Ευθεία γραμμή σύνδεσης"/>
          <p:cNvCxnSpPr>
            <a:stCxn id="64" idx="3"/>
            <a:endCxn id="61" idx="3"/>
          </p:cNvCxnSpPr>
          <p:nvPr/>
        </p:nvCxnSpPr>
        <p:spPr>
          <a:xfrm>
            <a:off x="7438549" y="4124033"/>
            <a:ext cx="293671" cy="205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- Ευθεία γραμμή σύνδεσης"/>
          <p:cNvCxnSpPr>
            <a:stCxn id="64" idx="3"/>
            <a:endCxn id="60" idx="0"/>
          </p:cNvCxnSpPr>
          <p:nvPr/>
        </p:nvCxnSpPr>
        <p:spPr>
          <a:xfrm flipV="1">
            <a:off x="7438549" y="4095637"/>
            <a:ext cx="1189228" cy="2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- Στρογγύλεμα μίας γωνίας ορθογωνίου"/>
          <p:cNvSpPr/>
          <p:nvPr/>
        </p:nvSpPr>
        <p:spPr>
          <a:xfrm>
            <a:off x="6993653" y="2069960"/>
            <a:ext cx="331595" cy="82396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BSC</a:t>
            </a:r>
            <a:endParaRPr lang="el-GR" sz="1100" dirty="0"/>
          </a:p>
        </p:txBody>
      </p:sp>
      <p:sp>
        <p:nvSpPr>
          <p:cNvPr id="62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</a:t>
            </a:r>
            <a:r>
              <a:rPr lang="en-US" dirty="0" smtClean="0"/>
              <a:t>SS7 </a:t>
            </a:r>
            <a:r>
              <a:rPr lang="el-GR" dirty="0" smtClean="0"/>
              <a:t>– Στοίβα</a:t>
            </a:r>
            <a:endParaRPr lang="el-GR" dirty="0"/>
          </a:p>
        </p:txBody>
      </p:sp>
      <p:sp>
        <p:nvSpPr>
          <p:cNvPr id="7" name="6 - Στρογγύλεμα μίας γωνίας ορθογωνίου"/>
          <p:cNvSpPr/>
          <p:nvPr/>
        </p:nvSpPr>
        <p:spPr>
          <a:xfrm>
            <a:off x="1065125" y="1406769"/>
            <a:ext cx="2984361" cy="86415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Mobile Application Part (MAP)</a:t>
            </a:r>
            <a:endParaRPr lang="el-GR" dirty="0"/>
          </a:p>
        </p:txBody>
      </p:sp>
      <p:sp>
        <p:nvSpPr>
          <p:cNvPr id="13" name="12 - Στρογγύλεμα μίας γωνίας ορθογωνίου"/>
          <p:cNvSpPr/>
          <p:nvPr/>
        </p:nvSpPr>
        <p:spPr>
          <a:xfrm>
            <a:off x="4834931" y="1408444"/>
            <a:ext cx="2984361" cy="86415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CAMEL Application Part </a:t>
            </a:r>
          </a:p>
          <a:p>
            <a:pPr algn="ctr"/>
            <a:r>
              <a:rPr lang="en-US" dirty="0" smtClean="0"/>
              <a:t>(CAP)</a:t>
            </a:r>
            <a:endParaRPr lang="el-GR" dirty="0"/>
          </a:p>
        </p:txBody>
      </p:sp>
      <p:sp>
        <p:nvSpPr>
          <p:cNvPr id="14" name="13 - Στρογγύλεμα μίας γωνίας ορθογωνίου"/>
          <p:cNvSpPr/>
          <p:nvPr/>
        </p:nvSpPr>
        <p:spPr>
          <a:xfrm>
            <a:off x="3017854" y="2806847"/>
            <a:ext cx="2984361" cy="86415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 Capabilities Application Part (TCAP)</a:t>
            </a:r>
            <a:endParaRPr lang="el-GR" dirty="0"/>
          </a:p>
        </p:txBody>
      </p:sp>
      <p:sp>
        <p:nvSpPr>
          <p:cNvPr id="15" name="14 - Στρογγύλεμα μίας γωνίας ορθογωνίου"/>
          <p:cNvSpPr/>
          <p:nvPr/>
        </p:nvSpPr>
        <p:spPr>
          <a:xfrm>
            <a:off x="3020051" y="3954034"/>
            <a:ext cx="2984361" cy="86415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Signalling Connection </a:t>
            </a:r>
          </a:p>
          <a:p>
            <a:pPr algn="ctr"/>
            <a:r>
              <a:rPr lang="en-US" dirty="0" smtClean="0"/>
              <a:t>Control Part (SCCP)</a:t>
            </a:r>
            <a:endParaRPr lang="el-GR" dirty="0"/>
          </a:p>
        </p:txBody>
      </p:sp>
      <p:sp>
        <p:nvSpPr>
          <p:cNvPr id="16" name="15 - Στρογγύλεμα μίας γωνίας ορθογωνίου"/>
          <p:cNvSpPr/>
          <p:nvPr/>
        </p:nvSpPr>
        <p:spPr>
          <a:xfrm>
            <a:off x="3021728" y="5111270"/>
            <a:ext cx="2984361" cy="86415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 Transfer Part </a:t>
            </a:r>
          </a:p>
          <a:p>
            <a:pPr algn="ctr"/>
            <a:r>
              <a:rPr lang="en-US" dirty="0" smtClean="0"/>
              <a:t>(MTP)</a:t>
            </a:r>
            <a:endParaRPr lang="el-GR" dirty="0"/>
          </a:p>
        </p:txBody>
      </p:sp>
      <p:cxnSp>
        <p:nvCxnSpPr>
          <p:cNvPr id="18" name="17 - Ευθεία γραμμή σύνδεσης"/>
          <p:cNvCxnSpPr>
            <a:stCxn id="16" idx="0"/>
            <a:endCxn id="15" idx="2"/>
          </p:cNvCxnSpPr>
          <p:nvPr/>
        </p:nvCxnSpPr>
        <p:spPr>
          <a:xfrm rot="16200000" flipV="1">
            <a:off x="4366532" y="4963892"/>
            <a:ext cx="293078" cy="1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>
            <a:stCxn id="15" idx="0"/>
            <a:endCxn id="14" idx="2"/>
          </p:cNvCxnSpPr>
          <p:nvPr/>
        </p:nvCxnSpPr>
        <p:spPr>
          <a:xfrm rot="16200000" flipV="1">
            <a:off x="4369620" y="3811421"/>
            <a:ext cx="283029" cy="2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>
            <a:stCxn id="14" idx="0"/>
            <a:endCxn id="7" idx="2"/>
          </p:cNvCxnSpPr>
          <p:nvPr/>
        </p:nvCxnSpPr>
        <p:spPr>
          <a:xfrm rot="16200000" flipV="1">
            <a:off x="3265711" y="1562522"/>
            <a:ext cx="535920" cy="1952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>
            <a:stCxn id="14" idx="0"/>
            <a:endCxn id="13" idx="2"/>
          </p:cNvCxnSpPr>
          <p:nvPr/>
        </p:nvCxnSpPr>
        <p:spPr>
          <a:xfrm rot="5400000" flipH="1" flipV="1">
            <a:off x="5151451" y="1631187"/>
            <a:ext cx="534245" cy="1817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14" name="1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</a:t>
            </a:r>
            <a:r>
              <a:rPr lang="en-US" dirty="0" smtClean="0"/>
              <a:t>SS7</a:t>
            </a:r>
            <a:r>
              <a:rPr lang="el-GR" dirty="0" smtClean="0"/>
              <a:t> – Απειλές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52654" y="1909170"/>
            <a:ext cx="3597310" cy="673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Αποκάλυψη Πληροφοριών Χρηστών/Συνδρομητών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544280" y="2775003"/>
            <a:ext cx="3597310" cy="673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Υποκλοπή (</a:t>
            </a:r>
            <a:r>
              <a:rPr lang="en-US" dirty="0" smtClean="0"/>
              <a:t>Interception)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545955" y="3681029"/>
            <a:ext cx="3597310" cy="673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Άρνηση Υπηρεσίας (</a:t>
            </a:r>
            <a:r>
              <a:rPr lang="en-US" dirty="0" smtClean="0"/>
              <a:t>DoS)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527533" y="4607152"/>
            <a:ext cx="3597310" cy="673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Απάτη (</a:t>
            </a:r>
            <a:r>
              <a:rPr lang="en-US" dirty="0" smtClean="0"/>
              <a:t>Fraud)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519160" y="5493082"/>
            <a:ext cx="3597310" cy="673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Ανεπιθύμητη Αλληλογραφία (</a:t>
            </a:r>
            <a:r>
              <a:rPr lang="en-US" dirty="0" smtClean="0"/>
              <a:t>Spam)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4674153" y="1900796"/>
            <a:ext cx="3597310" cy="67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Εντοπισμός γεωγραφικής θέσης</a:t>
            </a:r>
          </a:p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Ανάκτηση</a:t>
            </a:r>
            <a:r>
              <a:rPr lang="en-US" sz="1600" dirty="0" smtClean="0">
                <a:solidFill>
                  <a:schemeClr val="tx1"/>
                </a:solidFill>
              </a:rPr>
              <a:t> IMSI</a:t>
            </a:r>
          </a:p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Εύρεση Υπολοίπου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4665779" y="2766629"/>
            <a:ext cx="3597310" cy="67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Κλήσεις, </a:t>
            </a:r>
            <a:r>
              <a:rPr lang="en-US" dirty="0" smtClean="0">
                <a:solidFill>
                  <a:schemeClr val="tx1"/>
                </a:solidFill>
              </a:rPr>
              <a:t>SMS, </a:t>
            </a:r>
            <a:r>
              <a:rPr lang="el-GR" dirty="0" smtClean="0">
                <a:solidFill>
                  <a:schemeClr val="tx1"/>
                </a:solidFill>
              </a:rPr>
              <a:t>κίνηση διαδικτύου,…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4667454" y="3672655"/>
            <a:ext cx="3597310" cy="67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Διαθεσιμότητα υπηρεσιών δικτύου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Συνδεσιμότητα χρήστη 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4649032" y="4598778"/>
            <a:ext cx="3597310" cy="696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Αποφυγή Χρέωσης</a:t>
            </a:r>
          </a:p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Απενεργοποίηση ορίων τιμολόγησης</a:t>
            </a:r>
          </a:p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Χρέωση τρίτων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4640659" y="5484708"/>
            <a:ext cx="3597310" cy="67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Ογκώδης αποστολή </a:t>
            </a:r>
            <a:r>
              <a:rPr lang="en-US" dirty="0" smtClean="0">
                <a:solidFill>
                  <a:schemeClr val="tx1"/>
                </a:solidFill>
              </a:rPr>
              <a:t>SMS </a:t>
            </a:r>
            <a:r>
              <a:rPr lang="el-GR" dirty="0" smtClean="0">
                <a:solidFill>
                  <a:schemeClr val="tx1"/>
                </a:solidFill>
              </a:rPr>
              <a:t>&amp; κλήσεων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554334" y="1046722"/>
            <a:ext cx="3597310" cy="673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Αποκάλυψη Πληροφοριών Δικτύου</a:t>
            </a: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4675833" y="1038348"/>
            <a:ext cx="3597310" cy="67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Ανάκτηση δεδομένων 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διαμόρφωσης δικτύου</a:t>
            </a:r>
          </a:p>
        </p:txBody>
      </p:sp>
      <p:sp>
        <p:nvSpPr>
          <p:cNvPr id="25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14" name="1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</a:t>
            </a:r>
            <a:r>
              <a:rPr lang="en-US" dirty="0" smtClean="0"/>
              <a:t>SS7</a:t>
            </a:r>
            <a:r>
              <a:rPr lang="el-GR" dirty="0" smtClean="0"/>
              <a:t> – Απειλές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06" y="1181100"/>
            <a:ext cx="8132968" cy="435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1135117" y="5559985"/>
            <a:ext cx="697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Πηγή:</a:t>
            </a:r>
            <a:r>
              <a:rPr lang="en-US" dirty="0" smtClean="0"/>
              <a:t> “</a:t>
            </a:r>
            <a:r>
              <a:rPr lang="en-US" i="1" dirty="0" smtClean="0"/>
              <a:t>Signalling Security in Telecom SS7/Diameter/5G – EU level assessment of the current situation</a:t>
            </a:r>
            <a:r>
              <a:rPr lang="en-US" dirty="0" smtClean="0"/>
              <a:t>”, ENISA, March 2018</a:t>
            </a:r>
            <a:endParaRPr lang="el-GR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B8AE0E-940A-4FEE-AF2D-C3EF80BA46D9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Αρχή Διασφάλισης του Απορρήτου των Επικοινωνιών</a:t>
            </a:r>
            <a:endParaRPr lang="en-GB" dirty="0"/>
          </a:p>
        </p:txBody>
      </p:sp>
      <p:sp>
        <p:nvSpPr>
          <p:cNvPr id="10" name="9 - TextBox"/>
          <p:cNvSpPr txBox="1"/>
          <p:nvPr/>
        </p:nvSpPr>
        <p:spPr>
          <a:xfrm>
            <a:off x="1135117" y="5559985"/>
            <a:ext cx="697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Πηγή:</a:t>
            </a:r>
            <a:r>
              <a:rPr lang="en-US" dirty="0" smtClean="0"/>
              <a:t> “</a:t>
            </a:r>
            <a:r>
              <a:rPr lang="en-US" i="1" dirty="0" smtClean="0"/>
              <a:t>SS7 Vulnerabilities and Attack Exposure Report</a:t>
            </a:r>
            <a:r>
              <a:rPr lang="en-US" dirty="0" smtClean="0"/>
              <a:t>”, Positive Technologies, 2018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/>
          <a:srcRect l="4522" t="21093" r="7652" b="793"/>
          <a:stretch/>
        </p:blipFill>
        <p:spPr bwMode="auto">
          <a:xfrm>
            <a:off x="341551" y="1389639"/>
            <a:ext cx="7617697" cy="39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πρωτόκολλο </a:t>
            </a:r>
            <a:r>
              <a:rPr lang="en-US" dirty="0" smtClean="0"/>
              <a:t>SS7</a:t>
            </a:r>
            <a:r>
              <a:rPr lang="el-GR" dirty="0" smtClean="0"/>
              <a:t> – Απειλές</a:t>
            </a:r>
            <a:endParaRPr lang="el-GR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389688"/>
            <a:ext cx="2641600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Ημερίδα ΑΔΑΕ, Βουλή των Ελλήνων</a:t>
            </a:r>
            <a:r>
              <a:rPr lang="en-US" dirty="0" smtClean="0"/>
              <a:t> </a:t>
            </a:r>
            <a:r>
              <a:rPr lang="el-GR" dirty="0" smtClean="0"/>
              <a:t>Αθήνα,</a:t>
            </a:r>
            <a:r>
              <a:rPr lang="en-US" dirty="0" smtClean="0"/>
              <a:t> </a:t>
            </a:r>
            <a:r>
              <a:rPr lang="el-GR" dirty="0" smtClean="0"/>
              <a:t> 8 Μαίου</a:t>
            </a:r>
            <a:r>
              <a:rPr lang="en-US" dirty="0" smtClean="0"/>
              <a:t> 201</a:t>
            </a:r>
            <a:r>
              <a:rPr lang="el-GR" dirty="0" smtClean="0"/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11345</TotalTime>
  <Words>1097</Words>
  <Application>Microsoft Macintosh PowerPoint</Application>
  <PresentationFormat>On-screen Show (4:3)</PresentationFormat>
  <Paragraphs>196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Θέμα του Office</vt:lpstr>
      <vt:lpstr>PowerPoint Presentation</vt:lpstr>
      <vt:lpstr>Νομοθετικό Πλαίσιο</vt:lpstr>
      <vt:lpstr>Δημοσιότητα</vt:lpstr>
      <vt:lpstr>Το πρωτόκολλο SS7 – Γενικά</vt:lpstr>
      <vt:lpstr>Το πρωτόκολλο SS7 – Αρχιτεκτονική</vt:lpstr>
      <vt:lpstr>Το πρωτόκολλο SS7 – Στοίβα</vt:lpstr>
      <vt:lpstr>Το πρωτόκολλο SS7 – Απειλές</vt:lpstr>
      <vt:lpstr>Το πρωτόκολλο SS7 – Απειλές</vt:lpstr>
      <vt:lpstr>Το πρωτόκολλο SS7 – Απειλές</vt:lpstr>
      <vt:lpstr>Το πρωτόκολλο SS7 – Απειλές</vt:lpstr>
      <vt:lpstr>Το πρωτόκολλο SS7 – Αντιμετώπιση Ευπαθειών</vt:lpstr>
      <vt:lpstr>Το πρωτόκολλο SS7 – Αντιμετώπιση Ευπαθειών</vt:lpstr>
      <vt:lpstr>Το πρωτόκολλο SS7 – Αντιμετώπιση Ευπαθειών</vt:lpstr>
      <vt:lpstr>Ο ρόλος της ΑΔΑΕ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Your User Name</dc:creator>
  <cp:lastModifiedBy>Panos Trakadas</cp:lastModifiedBy>
  <cp:revision>921</cp:revision>
  <dcterms:created xsi:type="dcterms:W3CDTF">2012-08-03T10:29:16Z</dcterms:created>
  <dcterms:modified xsi:type="dcterms:W3CDTF">2018-05-06T19:24:26Z</dcterms:modified>
</cp:coreProperties>
</file>